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3" r:id="rId28"/>
    <p:sldId id="282" r:id="rId29"/>
    <p:sldId id="284" r:id="rId30"/>
    <p:sldId id="285" r:id="rId31"/>
    <p:sldId id="286" r:id="rId3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3" d="100"/>
          <a:sy n="73" d="100"/>
        </p:scale>
        <p:origin x="-1200" y="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DBF7F-B9B5-4569-956F-6213222DB574}" type="datetimeFigureOut">
              <a:rPr lang="es-ES" smtClean="0"/>
              <a:pPr/>
              <a:t>24/10/2019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F782F-9215-47E2-8C11-3A92F520677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DBF7F-B9B5-4569-956F-6213222DB574}" type="datetimeFigureOut">
              <a:rPr lang="es-ES" smtClean="0"/>
              <a:pPr/>
              <a:t>24/10/2019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F782F-9215-47E2-8C11-3A92F520677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DBF7F-B9B5-4569-956F-6213222DB574}" type="datetimeFigureOut">
              <a:rPr lang="es-ES" smtClean="0"/>
              <a:pPr/>
              <a:t>24/10/2019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F782F-9215-47E2-8C11-3A92F520677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DBF7F-B9B5-4569-956F-6213222DB574}" type="datetimeFigureOut">
              <a:rPr lang="es-ES" smtClean="0"/>
              <a:pPr/>
              <a:t>24/10/2019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F782F-9215-47E2-8C11-3A92F520677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DBF7F-B9B5-4569-956F-6213222DB574}" type="datetimeFigureOut">
              <a:rPr lang="es-ES" smtClean="0"/>
              <a:pPr/>
              <a:t>24/10/2019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F782F-9215-47E2-8C11-3A92F520677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DBF7F-B9B5-4569-956F-6213222DB574}" type="datetimeFigureOut">
              <a:rPr lang="es-ES" smtClean="0"/>
              <a:pPr/>
              <a:t>24/10/2019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F782F-9215-47E2-8C11-3A92F520677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DBF7F-B9B5-4569-956F-6213222DB574}" type="datetimeFigureOut">
              <a:rPr lang="es-ES" smtClean="0"/>
              <a:pPr/>
              <a:t>24/10/2019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F782F-9215-47E2-8C11-3A92F520677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DBF7F-B9B5-4569-956F-6213222DB574}" type="datetimeFigureOut">
              <a:rPr lang="es-ES" smtClean="0"/>
              <a:pPr/>
              <a:t>24/10/2019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F782F-9215-47E2-8C11-3A92F520677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DBF7F-B9B5-4569-956F-6213222DB574}" type="datetimeFigureOut">
              <a:rPr lang="es-ES" smtClean="0"/>
              <a:pPr/>
              <a:t>24/10/2019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F782F-9215-47E2-8C11-3A92F520677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DBF7F-B9B5-4569-956F-6213222DB574}" type="datetimeFigureOut">
              <a:rPr lang="es-ES" smtClean="0"/>
              <a:pPr/>
              <a:t>24/10/2019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F782F-9215-47E2-8C11-3A92F520677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DBF7F-B9B5-4569-956F-6213222DB574}" type="datetimeFigureOut">
              <a:rPr lang="es-ES" smtClean="0"/>
              <a:pPr/>
              <a:t>24/10/2019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F782F-9215-47E2-8C11-3A92F520677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DBF7F-B9B5-4569-956F-6213222DB574}" type="datetimeFigureOut">
              <a:rPr lang="es-ES" smtClean="0"/>
              <a:pPr/>
              <a:t>24/10/2019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FF782F-9215-47E2-8C11-3A92F520677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_tradnl" dirty="0" smtClean="0"/>
              <a:t>Módulo de evaluación por competencias en Séneca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9512" y="3886200"/>
            <a:ext cx="8964488" cy="2971800"/>
          </a:xfrm>
        </p:spPr>
        <p:txBody>
          <a:bodyPr>
            <a:normAutofit fontScale="85000" lnSpcReduction="20000"/>
          </a:bodyPr>
          <a:lstStyle/>
          <a:p>
            <a:r>
              <a:rPr lang="es-ES_tradnl" dirty="0" smtClean="0"/>
              <a:t>Tutorial</a:t>
            </a:r>
            <a:endParaRPr lang="es-ES_tradnl" dirty="0" smtClean="0"/>
          </a:p>
          <a:p>
            <a:endParaRPr lang="es-ES_tradnl" dirty="0" smtClean="0"/>
          </a:p>
          <a:p>
            <a:r>
              <a:rPr lang="es-ES_tradnl" dirty="0" smtClean="0"/>
              <a:t>I.E.S</a:t>
            </a:r>
            <a:r>
              <a:rPr lang="es-ES_tradnl" dirty="0" smtClean="0"/>
              <a:t>. LEVANTE </a:t>
            </a:r>
          </a:p>
          <a:p>
            <a:r>
              <a:rPr lang="es-ES_tradnl" dirty="0" smtClean="0"/>
              <a:t>Algeciras</a:t>
            </a:r>
            <a:endParaRPr lang="es-ES" dirty="0" smtClean="0"/>
          </a:p>
          <a:p>
            <a:pPr algn="l"/>
            <a:endParaRPr lang="es-ES_tradnl" sz="1800" dirty="0" smtClean="0"/>
          </a:p>
          <a:p>
            <a:pPr algn="l"/>
            <a:endParaRPr lang="es-ES_tradnl" sz="1800" dirty="0" smtClean="0"/>
          </a:p>
          <a:p>
            <a:pPr algn="l"/>
            <a:endParaRPr lang="es-ES_tradnl" sz="1800" dirty="0" smtClean="0"/>
          </a:p>
          <a:p>
            <a:pPr algn="l"/>
            <a:endParaRPr lang="es-ES_tradnl" sz="1800" dirty="0" smtClean="0"/>
          </a:p>
          <a:p>
            <a:pPr algn="l"/>
            <a:r>
              <a:rPr lang="es-ES_tradnl" sz="1800" dirty="0" smtClean="0"/>
              <a:t>P. Carrasco</a:t>
            </a:r>
            <a:endParaRPr lang="es-E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071546"/>
            <a:ext cx="6929454" cy="634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6" name="Picture 6" descr="http://www.aulatic.com/wp-content/uploads/2015/04/B0Z1hkoCYAAeySH.jpg"/>
          <p:cNvPicPr>
            <a:picLocks noChangeAspect="1" noChangeArrowheads="1"/>
          </p:cNvPicPr>
          <p:nvPr/>
        </p:nvPicPr>
        <p:blipFill>
          <a:blip r:embed="rId3"/>
          <a:srcRect l="33750" t="66250" r="33750"/>
          <a:stretch>
            <a:fillRect/>
          </a:stretch>
        </p:blipFill>
        <p:spPr bwMode="auto">
          <a:xfrm>
            <a:off x="6929454" y="4714884"/>
            <a:ext cx="1857388" cy="19287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Perfiles</a:t>
            </a:r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88840"/>
            <a:ext cx="8609566" cy="1756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581128"/>
            <a:ext cx="4784229" cy="1734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4365104"/>
            <a:ext cx="3359100" cy="93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395536" y="1268760"/>
            <a:ext cx="3816424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Evaluador/ coordinador: activados desde el perfil dirección</a:t>
            </a:r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467544" y="3861048"/>
            <a:ext cx="4608512" cy="64633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Elaboradores de programaciones: otorgado desde los perfiles dirección/ coordinador</a:t>
            </a:r>
            <a:endParaRPr lang="es-E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Configuración</a:t>
            </a:r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700808"/>
            <a:ext cx="6553841" cy="2188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5543600" y="3933056"/>
            <a:ext cx="3100366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Permite bloquear las programaciones</a:t>
            </a: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1115616" y="5085184"/>
            <a:ext cx="5688632" cy="64633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En ESO Y Bachillerato el referente de evaluación son los criterios.</a:t>
            </a:r>
            <a:endParaRPr lang="es-ES" dirty="0"/>
          </a:p>
        </p:txBody>
      </p:sp>
      <p:cxnSp>
        <p:nvCxnSpPr>
          <p:cNvPr id="8" name="7 Conector recto de flecha"/>
          <p:cNvCxnSpPr/>
          <p:nvPr/>
        </p:nvCxnSpPr>
        <p:spPr>
          <a:xfrm flipV="1">
            <a:off x="5004048" y="3429000"/>
            <a:ext cx="288032" cy="17281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 de flecha"/>
          <p:cNvCxnSpPr/>
          <p:nvPr/>
        </p:nvCxnSpPr>
        <p:spPr>
          <a:xfrm flipH="1" flipV="1">
            <a:off x="6156176" y="3140968"/>
            <a:ext cx="576064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Empezamos a programar</a:t>
            </a:r>
            <a:endParaRPr lang="es-E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628800"/>
            <a:ext cx="5570528" cy="1742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6228184" y="1484784"/>
            <a:ext cx="2016224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Seleccionamos la etapa y la asignatura- curso</a:t>
            </a:r>
            <a:endParaRPr lang="es-ES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2420888"/>
            <a:ext cx="3024377" cy="1829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933056"/>
            <a:ext cx="4320480" cy="2062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5076056" y="4509120"/>
            <a:ext cx="2808312" cy="1200329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Comenzaremos seleccionando: aspectos generales de nuestra programación</a:t>
            </a:r>
            <a:endParaRPr lang="es-ES" dirty="0"/>
          </a:p>
        </p:txBody>
      </p:sp>
      <p:cxnSp>
        <p:nvCxnSpPr>
          <p:cNvPr id="10" name="9 Conector recto de flecha"/>
          <p:cNvCxnSpPr/>
          <p:nvPr/>
        </p:nvCxnSpPr>
        <p:spPr>
          <a:xfrm flipH="1">
            <a:off x="3923928" y="5517232"/>
            <a:ext cx="115212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8 CuadroTexto"/>
          <p:cNvSpPr txBox="1"/>
          <p:nvPr/>
        </p:nvSpPr>
        <p:spPr>
          <a:xfrm>
            <a:off x="857224" y="6143644"/>
            <a:ext cx="7786742" cy="5847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1600" dirty="0" smtClean="0"/>
              <a:t>Si la materia se imparte en varios niveles , esta parte es común para todos. </a:t>
            </a:r>
          </a:p>
          <a:p>
            <a:r>
              <a:rPr lang="es-ES" sz="1600" dirty="0" smtClean="0"/>
              <a:t>Ejemplo: Definimos  loas aspectos generales de Geografía e Historia para toda la Secundaria</a:t>
            </a:r>
            <a:endParaRPr lang="es-ES" sz="1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_tradnl" dirty="0" smtClean="0"/>
              <a:t>Aspectos generales de la programación</a:t>
            </a:r>
            <a:endParaRPr lang="es-E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760"/>
            <a:ext cx="4984971" cy="2707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5220072" y="1484784"/>
            <a:ext cx="3240360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Si es el primer acceso  aparecerá esta nota.</a:t>
            </a:r>
            <a:endParaRPr lang="es-ES" dirty="0"/>
          </a:p>
        </p:txBody>
      </p:sp>
      <p:cxnSp>
        <p:nvCxnSpPr>
          <p:cNvPr id="7" name="6 Conector recto de flecha"/>
          <p:cNvCxnSpPr/>
          <p:nvPr/>
        </p:nvCxnSpPr>
        <p:spPr>
          <a:xfrm flipH="1">
            <a:off x="4283968" y="1700808"/>
            <a:ext cx="720080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365104"/>
            <a:ext cx="6290352" cy="1645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9 Conector recto de flecha"/>
          <p:cNvCxnSpPr/>
          <p:nvPr/>
        </p:nvCxnSpPr>
        <p:spPr>
          <a:xfrm flipH="1">
            <a:off x="4211960" y="3717032"/>
            <a:ext cx="1152128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10 CuadroTexto"/>
          <p:cNvSpPr txBox="1"/>
          <p:nvPr/>
        </p:nvSpPr>
        <p:spPr>
          <a:xfrm>
            <a:off x="5580112" y="2924944"/>
            <a:ext cx="2880320" cy="120032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Si se han realizado modificaciones aparecerá el nombre del profesor/a que las ha realizado y la fecha.</a:t>
            </a:r>
            <a:endParaRPr lang="es-E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395536" y="908720"/>
            <a:ext cx="3456384" cy="424731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Apartados que aparece:</a:t>
            </a:r>
          </a:p>
          <a:p>
            <a:r>
              <a:rPr lang="es-ES_tradnl" dirty="0"/>
              <a:t> </a:t>
            </a:r>
            <a:r>
              <a:rPr lang="es-ES_tradnl" dirty="0" smtClean="0"/>
              <a:t>Contextualización, organización del departamento, justificación legal, objetivos generales de la etapa, presentación de la materia, elementos transversales, contribución a la adquisición de las competencias claves, recomendaciones metodológicas, medidas de atención a la diversidad, actividades complementarias y extraescolares, indicadores de logro e información para la memoria de autoevaluación</a:t>
            </a:r>
            <a:endParaRPr lang="es-E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1052736"/>
            <a:ext cx="4467663" cy="2345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6372200" y="3861048"/>
            <a:ext cx="2232248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Los que aparecen con un asterisco rojo son obligatorios.</a:t>
            </a:r>
            <a:endParaRPr lang="es-ES" dirty="0"/>
          </a:p>
        </p:txBody>
      </p:sp>
      <p:cxnSp>
        <p:nvCxnSpPr>
          <p:cNvPr id="8" name="7 Conector recto de flecha"/>
          <p:cNvCxnSpPr/>
          <p:nvPr/>
        </p:nvCxnSpPr>
        <p:spPr>
          <a:xfrm flipH="1" flipV="1">
            <a:off x="7740352" y="3284984"/>
            <a:ext cx="72008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5229200"/>
            <a:ext cx="69342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CuadroTexto"/>
          <p:cNvSpPr txBox="1"/>
          <p:nvPr/>
        </p:nvSpPr>
        <p:spPr>
          <a:xfrm>
            <a:off x="7164288" y="5157192"/>
            <a:ext cx="1656184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ES POSIBLE AÑADIR UN NUEVO APARTADO</a:t>
            </a:r>
            <a:endParaRPr lang="es-ES" dirty="0"/>
          </a:p>
        </p:txBody>
      </p:sp>
      <p:cxnSp>
        <p:nvCxnSpPr>
          <p:cNvPr id="12" name="11 Conector recto de flecha"/>
          <p:cNvCxnSpPr>
            <a:stCxn id="10" idx="1"/>
          </p:cNvCxnSpPr>
          <p:nvPr/>
        </p:nvCxnSpPr>
        <p:spPr>
          <a:xfrm flipH="1" flipV="1">
            <a:off x="6156176" y="5661248"/>
            <a:ext cx="1008112" cy="9610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251520" y="476672"/>
            <a:ext cx="3744416" cy="190821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Séneca vuelca de forma automática la legislación en todos los apartados generales , </a:t>
            </a:r>
            <a:r>
              <a:rPr lang="es-ES_tradnl" u="sng" dirty="0" smtClean="0">
                <a:solidFill>
                  <a:schemeClr val="tx1"/>
                </a:solidFill>
              </a:rPr>
              <a:t>dejando sólo en blanco 3</a:t>
            </a:r>
          </a:p>
          <a:p>
            <a:r>
              <a:rPr lang="es-ES_tradnl" dirty="0" smtClean="0">
                <a:solidFill>
                  <a:schemeClr val="tx1"/>
                </a:solidFill>
              </a:rPr>
              <a:t>para se rellenados por el profesor/a .</a:t>
            </a:r>
          </a:p>
          <a:p>
            <a:r>
              <a:rPr lang="es-ES_tradnl" sz="1200" u="sng" dirty="0" smtClean="0">
                <a:solidFill>
                  <a:schemeClr val="tx1"/>
                </a:solidFill>
              </a:rPr>
              <a:t>(Actividades complementarias y extraescolares es obligatorio).</a:t>
            </a:r>
          </a:p>
          <a:p>
            <a:endParaRPr lang="es-ES" u="sng" dirty="0">
              <a:solidFill>
                <a:srgbClr val="FF00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l="5432" r="13084"/>
          <a:stretch>
            <a:fillRect/>
          </a:stretch>
        </p:blipFill>
        <p:spPr bwMode="auto">
          <a:xfrm>
            <a:off x="4139952" y="836712"/>
            <a:ext cx="4735402" cy="273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6 Conector recto de flecha"/>
          <p:cNvCxnSpPr/>
          <p:nvPr/>
        </p:nvCxnSpPr>
        <p:spPr>
          <a:xfrm>
            <a:off x="3707904" y="1340768"/>
            <a:ext cx="576064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 de flecha"/>
          <p:cNvCxnSpPr/>
          <p:nvPr/>
        </p:nvCxnSpPr>
        <p:spPr>
          <a:xfrm>
            <a:off x="3563888" y="1340768"/>
            <a:ext cx="720080" cy="1152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10 Conector recto de flecha"/>
          <p:cNvCxnSpPr/>
          <p:nvPr/>
        </p:nvCxnSpPr>
        <p:spPr>
          <a:xfrm>
            <a:off x="3419872" y="1340768"/>
            <a:ext cx="1008112" cy="16561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CuadroTexto"/>
          <p:cNvSpPr txBox="1"/>
          <p:nvPr/>
        </p:nvSpPr>
        <p:spPr>
          <a:xfrm>
            <a:off x="1763688" y="3789040"/>
            <a:ext cx="4032448" cy="120032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Podemos modificar los apartados  que aparecen completados por defectos. Así como volver a los valores propuestos originalmente por el sistema.</a:t>
            </a:r>
            <a:endParaRPr lang="es-ES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5301208"/>
            <a:ext cx="7056784" cy="120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5" name="14 Conector recto de flecha"/>
          <p:cNvCxnSpPr/>
          <p:nvPr/>
        </p:nvCxnSpPr>
        <p:spPr>
          <a:xfrm flipH="1">
            <a:off x="2483768" y="5013176"/>
            <a:ext cx="1944216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_tradnl" dirty="0" smtClean="0"/>
              <a:t>Elementos y desarrollos curriculares</a:t>
            </a:r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556792"/>
            <a:ext cx="5864201" cy="2442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4214818"/>
            <a:ext cx="4265117" cy="16276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6804248" y="1772816"/>
            <a:ext cx="1944216" cy="175432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Acceso: alumnado evaluación</a:t>
            </a:r>
          </a:p>
          <a:p>
            <a:r>
              <a:rPr lang="es-ES_tradnl" dirty="0" err="1" smtClean="0"/>
              <a:t>curriculum</a:t>
            </a:r>
            <a:r>
              <a:rPr lang="es-ES_tradnl" dirty="0" smtClean="0"/>
              <a:t> por competencias programaciones didácticas</a:t>
            </a:r>
            <a:endParaRPr lang="es-ES" dirty="0"/>
          </a:p>
        </p:txBody>
      </p:sp>
      <p:cxnSp>
        <p:nvCxnSpPr>
          <p:cNvPr id="8" name="7 Conector recto de flecha"/>
          <p:cNvCxnSpPr/>
          <p:nvPr/>
        </p:nvCxnSpPr>
        <p:spPr>
          <a:xfrm>
            <a:off x="7956376" y="2276872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 de flecha"/>
          <p:cNvCxnSpPr/>
          <p:nvPr/>
        </p:nvCxnSpPr>
        <p:spPr>
          <a:xfrm>
            <a:off x="8316416" y="2780928"/>
            <a:ext cx="28803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8662" y="4000504"/>
            <a:ext cx="3071868" cy="188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8 CuadroTexto"/>
          <p:cNvSpPr txBox="1"/>
          <p:nvPr/>
        </p:nvSpPr>
        <p:spPr>
          <a:xfrm>
            <a:off x="500034" y="5786454"/>
            <a:ext cx="5286412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Si la materia se imparte en distintos niveles deberemos definir los elementos y desarrollos curriculares para cada nivel.</a:t>
            </a:r>
            <a:endParaRPr lang="es-ES" dirty="0"/>
          </a:p>
        </p:txBody>
      </p:sp>
      <p:cxnSp>
        <p:nvCxnSpPr>
          <p:cNvPr id="12" name="11 Conector recto de flecha"/>
          <p:cNvCxnSpPr/>
          <p:nvPr/>
        </p:nvCxnSpPr>
        <p:spPr>
          <a:xfrm rot="16200000" flipV="1">
            <a:off x="2857488" y="5286388"/>
            <a:ext cx="571504" cy="571504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2656"/>
            <a:ext cx="4575945" cy="2504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0536" y="2780928"/>
            <a:ext cx="569331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4788024" y="260648"/>
            <a:ext cx="4032448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_tradnl" dirty="0" smtClean="0"/>
              <a:t>Nos permite concretar la programación</a:t>
            </a:r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4788024" y="1340768"/>
            <a:ext cx="4032448" cy="6463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Los apartados marcados con un asterisco rojo son obligatorios</a:t>
            </a:r>
            <a:endParaRPr lang="es-ES" dirty="0"/>
          </a:p>
        </p:txBody>
      </p:sp>
      <p:cxnSp>
        <p:nvCxnSpPr>
          <p:cNvPr id="9" name="8 Conector recto de flecha"/>
          <p:cNvCxnSpPr>
            <a:stCxn id="7" idx="1"/>
          </p:cNvCxnSpPr>
          <p:nvPr/>
        </p:nvCxnSpPr>
        <p:spPr>
          <a:xfrm flipH="1">
            <a:off x="4355976" y="1663934"/>
            <a:ext cx="432048" cy="5409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CuadroTexto"/>
          <p:cNvSpPr txBox="1"/>
          <p:nvPr/>
        </p:nvSpPr>
        <p:spPr>
          <a:xfrm>
            <a:off x="539552" y="3717032"/>
            <a:ext cx="2376264" cy="203132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Ponemos el número de unidades didácticas de la programación y pulsamos añadir. A continuación completamos el cuadro que se nos abre.</a:t>
            </a:r>
            <a:endParaRPr lang="es-ES" dirty="0"/>
          </a:p>
        </p:txBody>
      </p:sp>
      <p:cxnSp>
        <p:nvCxnSpPr>
          <p:cNvPr id="12" name="11 Conector recto de flecha"/>
          <p:cNvCxnSpPr/>
          <p:nvPr/>
        </p:nvCxnSpPr>
        <p:spPr>
          <a:xfrm flipV="1">
            <a:off x="2699792" y="4149080"/>
            <a:ext cx="216024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13 Conector recto de flecha"/>
          <p:cNvCxnSpPr/>
          <p:nvPr/>
        </p:nvCxnSpPr>
        <p:spPr>
          <a:xfrm flipV="1">
            <a:off x="2411760" y="4149080"/>
            <a:ext cx="4896544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15 Conector recto de flecha"/>
          <p:cNvCxnSpPr/>
          <p:nvPr/>
        </p:nvCxnSpPr>
        <p:spPr>
          <a:xfrm>
            <a:off x="2843808" y="5013176"/>
            <a:ext cx="936104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5928651"/>
            <a:ext cx="3276997" cy="929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CuadroTexto"/>
          <p:cNvSpPr txBox="1"/>
          <p:nvPr/>
        </p:nvSpPr>
        <p:spPr>
          <a:xfrm>
            <a:off x="3923928" y="6093296"/>
            <a:ext cx="4032448" cy="36933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Es posible añadir un nuevo apartado</a:t>
            </a:r>
            <a:endParaRPr lang="es-ES" dirty="0"/>
          </a:p>
        </p:txBody>
      </p:sp>
      <p:cxnSp>
        <p:nvCxnSpPr>
          <p:cNvPr id="20" name="19 Conector recto de flecha"/>
          <p:cNvCxnSpPr>
            <a:stCxn id="18" idx="1"/>
          </p:cNvCxnSpPr>
          <p:nvPr/>
        </p:nvCxnSpPr>
        <p:spPr>
          <a:xfrm flipH="1">
            <a:off x="2843808" y="6277962"/>
            <a:ext cx="1080120" cy="1033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Los objetivos</a:t>
            </a:r>
            <a:endParaRPr lang="es-E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12776"/>
            <a:ext cx="5188195" cy="2438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5940152" y="1556792"/>
            <a:ext cx="2592288" cy="175432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La opción Objetivos permite ver un listado de los objetivos de la materia, así como la descripción en </a:t>
            </a:r>
            <a:r>
              <a:rPr lang="es-ES_tradnl" dirty="0" smtClean="0">
                <a:solidFill>
                  <a:srgbClr val="FF0000"/>
                </a:solidFill>
              </a:rPr>
              <a:t>detalle </a:t>
            </a:r>
            <a:r>
              <a:rPr lang="es-ES_tradnl" dirty="0" smtClean="0"/>
              <a:t>de cada uno de ellos</a:t>
            </a:r>
            <a:endParaRPr lang="es-ES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3789040"/>
            <a:ext cx="4911477" cy="1847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7 Conector recto de flecha"/>
          <p:cNvCxnSpPr/>
          <p:nvPr/>
        </p:nvCxnSpPr>
        <p:spPr>
          <a:xfrm flipH="1">
            <a:off x="2699792" y="2924944"/>
            <a:ext cx="4752528" cy="2088232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5589240"/>
            <a:ext cx="3168352" cy="1029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10 Conector recto de flecha"/>
          <p:cNvCxnSpPr/>
          <p:nvPr/>
        </p:nvCxnSpPr>
        <p:spPr>
          <a:xfrm flipH="1">
            <a:off x="7668344" y="2924944"/>
            <a:ext cx="72008" cy="26642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CuadroTexto"/>
          <p:cNvSpPr txBox="1"/>
          <p:nvPr/>
        </p:nvSpPr>
        <p:spPr>
          <a:xfrm>
            <a:off x="683568" y="6021288"/>
            <a:ext cx="3744416" cy="26161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_tradnl" sz="1100" dirty="0" smtClean="0"/>
              <a:t>Aquí no se pueden realizar modificaciones</a:t>
            </a:r>
            <a:endParaRPr lang="es-ES" sz="11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Bloques de contenidos</a:t>
            </a:r>
            <a:endParaRPr lang="es-E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84784"/>
            <a:ext cx="4541628" cy="215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933056"/>
            <a:ext cx="4826323" cy="2034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5148064" y="1556792"/>
            <a:ext cx="3168352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Nos muestra un listado de los bloques de contenido de la materia</a:t>
            </a:r>
            <a:endParaRPr lang="es-ES" dirty="0"/>
          </a:p>
        </p:txBody>
      </p:sp>
      <p:cxnSp>
        <p:nvCxnSpPr>
          <p:cNvPr id="8" name="7 Conector recto de flecha"/>
          <p:cNvCxnSpPr/>
          <p:nvPr/>
        </p:nvCxnSpPr>
        <p:spPr>
          <a:xfrm flipH="1">
            <a:off x="3635896" y="2492896"/>
            <a:ext cx="1872208" cy="14401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8 CuadroTexto"/>
          <p:cNvSpPr txBox="1"/>
          <p:nvPr/>
        </p:nvSpPr>
        <p:spPr>
          <a:xfrm>
            <a:off x="5580112" y="3212976"/>
            <a:ext cx="3168352" cy="175432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Si cliqueamos sobre uno de los bloques podemos acceder a la información detallada o a los criterios de evaluación relacionados con el bloque de contenidos.</a:t>
            </a:r>
            <a:endParaRPr lang="es-ES" dirty="0"/>
          </a:p>
        </p:txBody>
      </p:sp>
      <p:cxnSp>
        <p:nvCxnSpPr>
          <p:cNvPr id="11" name="10 Conector recto de flecha"/>
          <p:cNvCxnSpPr/>
          <p:nvPr/>
        </p:nvCxnSpPr>
        <p:spPr>
          <a:xfrm flipH="1">
            <a:off x="2123728" y="4365104"/>
            <a:ext cx="3384376" cy="1008112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 de flecha"/>
          <p:cNvCxnSpPr>
            <a:stCxn id="4099" idx="3"/>
          </p:cNvCxnSpPr>
          <p:nvPr/>
        </p:nvCxnSpPr>
        <p:spPr>
          <a:xfrm flipH="1">
            <a:off x="2555776" y="4950174"/>
            <a:ext cx="2882107" cy="4950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3 CuadroTexto"/>
          <p:cNvSpPr txBox="1"/>
          <p:nvPr/>
        </p:nvSpPr>
        <p:spPr>
          <a:xfrm>
            <a:off x="683568" y="6021288"/>
            <a:ext cx="3744416" cy="26161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_tradnl" sz="1100" dirty="0" smtClean="0"/>
              <a:t>Aquí no se pueden realizar modificaciones</a:t>
            </a:r>
            <a:endParaRPr lang="es-ES" sz="11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124744"/>
            <a:ext cx="5575609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573015"/>
            <a:ext cx="4104456" cy="1521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6300192" y="1052736"/>
            <a:ext cx="2520280" cy="9233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Aparecen detallados los </a:t>
            </a:r>
            <a:r>
              <a:rPr lang="es-ES_tradnl" dirty="0" err="1" smtClean="0"/>
              <a:t>item</a:t>
            </a:r>
            <a:r>
              <a:rPr lang="es-ES_tradnl" dirty="0" smtClean="0"/>
              <a:t> de contenido del bloque seleccionado</a:t>
            </a:r>
            <a:endParaRPr lang="es-ES" dirty="0"/>
          </a:p>
        </p:txBody>
      </p:sp>
      <p:cxnSp>
        <p:nvCxnSpPr>
          <p:cNvPr id="8" name="7 Conector recto de flecha"/>
          <p:cNvCxnSpPr/>
          <p:nvPr/>
        </p:nvCxnSpPr>
        <p:spPr>
          <a:xfrm flipH="1" flipV="1">
            <a:off x="5292080" y="1772816"/>
            <a:ext cx="936104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 de flecha"/>
          <p:cNvCxnSpPr/>
          <p:nvPr/>
        </p:nvCxnSpPr>
        <p:spPr>
          <a:xfrm flipH="1">
            <a:off x="2483768" y="1916832"/>
            <a:ext cx="3888432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 de flecha"/>
          <p:cNvCxnSpPr/>
          <p:nvPr/>
        </p:nvCxnSpPr>
        <p:spPr>
          <a:xfrm>
            <a:off x="1547664" y="3140968"/>
            <a:ext cx="216024" cy="504056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1763688" y="3212976"/>
            <a:ext cx="3384376" cy="2616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sz="1100" dirty="0" smtClean="0"/>
              <a:t>Muestra el detalle de cada </a:t>
            </a:r>
            <a:r>
              <a:rPr lang="es-ES_tradnl" sz="1100" dirty="0" err="1" smtClean="0"/>
              <a:t>item</a:t>
            </a:r>
            <a:endParaRPr lang="es-ES" sz="1100" dirty="0"/>
          </a:p>
        </p:txBody>
      </p:sp>
      <p:sp>
        <p:nvSpPr>
          <p:cNvPr id="14" name="13 CuadroTexto"/>
          <p:cNvSpPr txBox="1"/>
          <p:nvPr/>
        </p:nvSpPr>
        <p:spPr>
          <a:xfrm>
            <a:off x="5580112" y="2348880"/>
            <a:ext cx="2664296" cy="26161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_tradnl" sz="1100" dirty="0" smtClean="0"/>
              <a:t>Aquí no se pueden realizar modificaciones</a:t>
            </a:r>
            <a:endParaRPr lang="es-ES" sz="1100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4221088"/>
            <a:ext cx="3923928" cy="1724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CuadroTexto"/>
          <p:cNvSpPr txBox="1"/>
          <p:nvPr/>
        </p:nvSpPr>
        <p:spPr>
          <a:xfrm>
            <a:off x="1475656" y="5229200"/>
            <a:ext cx="3240360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Criterios de evaluación relacionado con un bloque de contenidos</a:t>
            </a:r>
            <a:endParaRPr lang="es-ES" dirty="0"/>
          </a:p>
        </p:txBody>
      </p:sp>
      <p:cxnSp>
        <p:nvCxnSpPr>
          <p:cNvPr id="18" name="17 Conector recto de flecha"/>
          <p:cNvCxnSpPr/>
          <p:nvPr/>
        </p:nvCxnSpPr>
        <p:spPr>
          <a:xfrm flipV="1">
            <a:off x="4427984" y="5229200"/>
            <a:ext cx="1656184" cy="648072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Estándares de aprendizaje</a:t>
            </a:r>
            <a:endParaRPr lang="es-E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12776"/>
            <a:ext cx="3734810" cy="1502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068960"/>
            <a:ext cx="5760640" cy="255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4427984" y="1628800"/>
            <a:ext cx="3672408" cy="14773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Podemos ver los estándares asociados  al criterio que elijamos del listado o todos los estándares y criterios de la materia si elegimos </a:t>
            </a:r>
          </a:p>
          <a:p>
            <a:r>
              <a:rPr lang="es-ES_tradnl" dirty="0" smtClean="0"/>
              <a:t>“ cualquiera”</a:t>
            </a:r>
            <a:endParaRPr lang="es-ES" dirty="0"/>
          </a:p>
        </p:txBody>
      </p:sp>
      <p:cxnSp>
        <p:nvCxnSpPr>
          <p:cNvPr id="8" name="7 Conector recto de flecha"/>
          <p:cNvCxnSpPr/>
          <p:nvPr/>
        </p:nvCxnSpPr>
        <p:spPr>
          <a:xfrm flipH="1">
            <a:off x="2771800" y="2924944"/>
            <a:ext cx="3096344" cy="1368152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8 CuadroTexto"/>
          <p:cNvSpPr txBox="1"/>
          <p:nvPr/>
        </p:nvSpPr>
        <p:spPr>
          <a:xfrm>
            <a:off x="3563888" y="5373216"/>
            <a:ext cx="4608512" cy="83099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sz="1600" dirty="0" smtClean="0"/>
              <a:t>Cliqueando sobre el estándar aparece una nueva ventana con la información sobre el mismo en detalle.</a:t>
            </a:r>
            <a:endParaRPr lang="es-ES" sz="1600" dirty="0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5661248"/>
            <a:ext cx="3131840" cy="895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4" name="13 Conector recto de flecha"/>
          <p:cNvCxnSpPr/>
          <p:nvPr/>
        </p:nvCxnSpPr>
        <p:spPr>
          <a:xfrm flipH="1" flipV="1">
            <a:off x="1619672" y="4941168"/>
            <a:ext cx="2160240" cy="792088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15 Conector recto de flecha"/>
          <p:cNvCxnSpPr/>
          <p:nvPr/>
        </p:nvCxnSpPr>
        <p:spPr>
          <a:xfrm flipH="1">
            <a:off x="2987824" y="6093296"/>
            <a:ext cx="792088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16 CuadroTexto"/>
          <p:cNvSpPr txBox="1"/>
          <p:nvPr/>
        </p:nvSpPr>
        <p:spPr>
          <a:xfrm>
            <a:off x="6300192" y="3717032"/>
            <a:ext cx="2664296" cy="26161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_tradnl" sz="1100" dirty="0" smtClean="0"/>
              <a:t>Aquí no se pueden realizar modificaciones</a:t>
            </a:r>
            <a:endParaRPr lang="es-ES" sz="11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Relaciones curriculares</a:t>
            </a:r>
            <a:endParaRPr lang="es-E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268760"/>
            <a:ext cx="4520637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2924944"/>
            <a:ext cx="5556964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611560" y="3717032"/>
            <a:ext cx="2520280" cy="23083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_tradnl" dirty="0" smtClean="0"/>
              <a:t>Accedemos a la pantalla de </a:t>
            </a:r>
            <a:r>
              <a:rPr lang="es-ES_tradnl" dirty="0" smtClean="0">
                <a:solidFill>
                  <a:srgbClr val="FF0000"/>
                </a:solidFill>
              </a:rPr>
              <a:t>gestión de mapa de relaciones </a:t>
            </a:r>
            <a:r>
              <a:rPr lang="es-ES_tradnl" dirty="0" smtClean="0"/>
              <a:t> donde  estableceremos la relación entre cada criterio de evaluación y los objetivos, contenidos y estándares.</a:t>
            </a:r>
            <a:endParaRPr lang="es-ES" dirty="0"/>
          </a:p>
        </p:txBody>
      </p:sp>
      <p:sp>
        <p:nvSpPr>
          <p:cNvPr id="7" name="6 Flecha derecha"/>
          <p:cNvSpPr/>
          <p:nvPr/>
        </p:nvSpPr>
        <p:spPr>
          <a:xfrm>
            <a:off x="3203848" y="4437112"/>
            <a:ext cx="288032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lecha derecha"/>
          <p:cNvSpPr/>
          <p:nvPr/>
        </p:nvSpPr>
        <p:spPr>
          <a:xfrm>
            <a:off x="3059832" y="2924944"/>
            <a:ext cx="504056" cy="216024"/>
          </a:xfrm>
          <a:prstGeom prst="rightArrow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857232"/>
            <a:ext cx="5818524" cy="2776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CuadroTexto"/>
          <p:cNvSpPr txBox="1"/>
          <p:nvPr/>
        </p:nvSpPr>
        <p:spPr>
          <a:xfrm>
            <a:off x="6357950" y="857232"/>
            <a:ext cx="2214578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1.Seleccionamos </a:t>
            </a:r>
            <a:r>
              <a:rPr lang="es-ES" dirty="0" smtClean="0"/>
              <a:t>un criterio de evaluación</a:t>
            </a:r>
            <a:endParaRPr lang="es-ES" dirty="0"/>
          </a:p>
        </p:txBody>
      </p:sp>
      <p:cxnSp>
        <p:nvCxnSpPr>
          <p:cNvPr id="7" name="6 Conector recto de flecha"/>
          <p:cNvCxnSpPr/>
          <p:nvPr/>
        </p:nvCxnSpPr>
        <p:spPr>
          <a:xfrm rot="10800000" flipV="1">
            <a:off x="3714744" y="1357298"/>
            <a:ext cx="2428892" cy="64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7 CuadroTexto"/>
          <p:cNvSpPr txBox="1"/>
          <p:nvPr/>
        </p:nvSpPr>
        <p:spPr>
          <a:xfrm>
            <a:off x="6357950" y="2000240"/>
            <a:ext cx="2071702" cy="203132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2.De </a:t>
            </a:r>
            <a:r>
              <a:rPr lang="es-ES" dirty="0" smtClean="0"/>
              <a:t>la lista de objetivos de la materia seleccionamos los que se relacionan con el criterio y  validamos</a:t>
            </a:r>
            <a:endParaRPr lang="es-ES" dirty="0"/>
          </a:p>
        </p:txBody>
      </p:sp>
      <p:cxnSp>
        <p:nvCxnSpPr>
          <p:cNvPr id="10" name="9 Conector recto de flecha"/>
          <p:cNvCxnSpPr/>
          <p:nvPr/>
        </p:nvCxnSpPr>
        <p:spPr>
          <a:xfrm rot="10800000" flipV="1">
            <a:off x="2857488" y="2214554"/>
            <a:ext cx="3429024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 de flecha"/>
          <p:cNvCxnSpPr/>
          <p:nvPr/>
        </p:nvCxnSpPr>
        <p:spPr>
          <a:xfrm rot="10800000" flipV="1">
            <a:off x="5500694" y="2214554"/>
            <a:ext cx="785818" cy="2857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3857628"/>
            <a:ext cx="5500694" cy="2737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15 CuadroTexto"/>
          <p:cNvSpPr txBox="1"/>
          <p:nvPr/>
        </p:nvSpPr>
        <p:spPr>
          <a:xfrm>
            <a:off x="6357950" y="4500570"/>
            <a:ext cx="1857388" cy="92333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3.Procedemos </a:t>
            </a:r>
            <a:r>
              <a:rPr lang="es-ES" dirty="0" smtClean="0"/>
              <a:t>igual con los contenidos.</a:t>
            </a:r>
            <a:endParaRPr lang="es-ES" dirty="0"/>
          </a:p>
        </p:txBody>
      </p:sp>
      <p:cxnSp>
        <p:nvCxnSpPr>
          <p:cNvPr id="19" name="18 Conector recto de flecha"/>
          <p:cNvCxnSpPr>
            <a:stCxn id="16" idx="1"/>
          </p:cNvCxnSpPr>
          <p:nvPr/>
        </p:nvCxnSpPr>
        <p:spPr>
          <a:xfrm rot="10800000">
            <a:off x="1857356" y="4714885"/>
            <a:ext cx="4500594" cy="24735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01025" y="3714752"/>
            <a:ext cx="285752" cy="236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428604"/>
            <a:ext cx="6929486" cy="3636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CuadroTexto"/>
          <p:cNvSpPr txBox="1"/>
          <p:nvPr/>
        </p:nvSpPr>
        <p:spPr>
          <a:xfrm>
            <a:off x="1000100" y="4500570"/>
            <a:ext cx="6357982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Los estándares que corresponden a cada criterio aparecen ya establecidos según la normativa. No hay que realizar ningún cambio</a:t>
            </a:r>
            <a:endParaRPr lang="es-ES" dirty="0"/>
          </a:p>
        </p:txBody>
      </p:sp>
      <p:sp>
        <p:nvSpPr>
          <p:cNvPr id="7" name="6 Flecha abajo"/>
          <p:cNvSpPr/>
          <p:nvPr/>
        </p:nvSpPr>
        <p:spPr>
          <a:xfrm rot="10800000">
            <a:off x="3714744" y="3929066"/>
            <a:ext cx="357190" cy="3571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Criterios de evaluación</a:t>
            </a:r>
            <a:endParaRPr lang="es-E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214422"/>
            <a:ext cx="4277529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3000372"/>
            <a:ext cx="6757999" cy="353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CuadroTexto"/>
          <p:cNvSpPr txBox="1"/>
          <p:nvPr/>
        </p:nvSpPr>
        <p:spPr>
          <a:xfrm>
            <a:off x="5143504" y="1428736"/>
            <a:ext cx="3714776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Aparece un listado con todos los criterios de evaluación d e la materia.</a:t>
            </a:r>
            <a:endParaRPr lang="es-ES" dirty="0"/>
          </a:p>
        </p:txBody>
      </p:sp>
      <p:cxnSp>
        <p:nvCxnSpPr>
          <p:cNvPr id="8" name="7 Conector recto de flecha"/>
          <p:cNvCxnSpPr/>
          <p:nvPr/>
        </p:nvCxnSpPr>
        <p:spPr>
          <a:xfrm rot="5400000">
            <a:off x="4500562" y="2714620"/>
            <a:ext cx="2357454" cy="107157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8 CuadroTexto"/>
          <p:cNvSpPr txBox="1"/>
          <p:nvPr/>
        </p:nvSpPr>
        <p:spPr>
          <a:xfrm>
            <a:off x="7858148" y="2571744"/>
            <a:ext cx="1071570" cy="181588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1400" dirty="0" smtClean="0"/>
              <a:t>No se pueden añadir criterios. </a:t>
            </a:r>
          </a:p>
          <a:p>
            <a:r>
              <a:rPr lang="es-ES" sz="1400" dirty="0" smtClean="0"/>
              <a:t>La opción está deshabilitada</a:t>
            </a:r>
            <a:endParaRPr lang="es-ES" sz="1400" dirty="0"/>
          </a:p>
        </p:txBody>
      </p:sp>
      <p:cxnSp>
        <p:nvCxnSpPr>
          <p:cNvPr id="11" name="10 Conector recto de flecha"/>
          <p:cNvCxnSpPr/>
          <p:nvPr/>
        </p:nvCxnSpPr>
        <p:spPr>
          <a:xfrm rot="10800000" flipV="1">
            <a:off x="7072330" y="2857496"/>
            <a:ext cx="714380" cy="21431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428604"/>
            <a:ext cx="6556933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CuadroTexto"/>
          <p:cNvSpPr txBox="1"/>
          <p:nvPr/>
        </p:nvSpPr>
        <p:spPr>
          <a:xfrm>
            <a:off x="1000100" y="3429000"/>
            <a:ext cx="6929486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Si cliqueamos sobre uno de los criterios nos aparece un menú con tres opciones:  1.Borrar ( que está deshabilitado), 2. gestión del mapa de relaciones ( es otra vía de acceso a esa pantalla) 3. </a:t>
            </a:r>
            <a:r>
              <a:rPr lang="es-ES" dirty="0" smtClean="0">
                <a:solidFill>
                  <a:srgbClr val="FF0000"/>
                </a:solidFill>
              </a:rPr>
              <a:t>Detalle</a:t>
            </a:r>
            <a:r>
              <a:rPr lang="es-ES" dirty="0" smtClean="0"/>
              <a:t> ( nos abre una nueva pantalla con información detallada sobre el criterio)</a:t>
            </a:r>
            <a:endParaRPr lang="es-ES" dirty="0"/>
          </a:p>
        </p:txBody>
      </p:sp>
      <p:cxnSp>
        <p:nvCxnSpPr>
          <p:cNvPr id="7" name="6 Conector recto de flecha"/>
          <p:cNvCxnSpPr/>
          <p:nvPr/>
        </p:nvCxnSpPr>
        <p:spPr>
          <a:xfrm rot="16200000" flipV="1">
            <a:off x="1785918" y="2714620"/>
            <a:ext cx="1285884" cy="28575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4786322"/>
            <a:ext cx="3286148" cy="1854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0" name="9 Conector recto de flecha"/>
          <p:cNvCxnSpPr/>
          <p:nvPr/>
        </p:nvCxnSpPr>
        <p:spPr>
          <a:xfrm rot="5400000">
            <a:off x="5572132" y="4643446"/>
            <a:ext cx="857256" cy="14287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Perfil competencial</a:t>
            </a:r>
            <a:endParaRPr lang="es-E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500174"/>
            <a:ext cx="6556839" cy="18573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CuadroTexto"/>
          <p:cNvSpPr txBox="1"/>
          <p:nvPr/>
        </p:nvSpPr>
        <p:spPr>
          <a:xfrm>
            <a:off x="6929454" y="1500174"/>
            <a:ext cx="2000264" cy="147732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Accedemos desde la pantalla criterios de evaluación  cliqueando en el símbolo .</a:t>
            </a:r>
            <a:endParaRPr lang="es-ES" dirty="0"/>
          </a:p>
        </p:txBody>
      </p:sp>
      <p:cxnSp>
        <p:nvCxnSpPr>
          <p:cNvPr id="7" name="6 Conector recto de flecha"/>
          <p:cNvCxnSpPr/>
          <p:nvPr/>
        </p:nvCxnSpPr>
        <p:spPr>
          <a:xfrm rot="10800000">
            <a:off x="6429388" y="1785926"/>
            <a:ext cx="357190" cy="28575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29586" y="2643182"/>
            <a:ext cx="295275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3429000"/>
            <a:ext cx="5000660" cy="2922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9 CuadroTexto"/>
          <p:cNvSpPr txBox="1"/>
          <p:nvPr/>
        </p:nvSpPr>
        <p:spPr>
          <a:xfrm>
            <a:off x="5929322" y="3857628"/>
            <a:ext cx="2500330" cy="258532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Seleccionamos una competencia y aparece un listado de todos los criterios que trabajan esa competencia en ese curso ( aparecen de todas las materias).</a:t>
            </a:r>
          </a:p>
          <a:p>
            <a:r>
              <a:rPr lang="es-ES" dirty="0" smtClean="0"/>
              <a:t>Aquí no hay que realizar ningún cambio.</a:t>
            </a:r>
            <a:endParaRPr lang="es-ES" dirty="0"/>
          </a:p>
        </p:txBody>
      </p:sp>
      <p:sp>
        <p:nvSpPr>
          <p:cNvPr id="11" name="10 Flecha derecha"/>
          <p:cNvSpPr/>
          <p:nvPr/>
        </p:nvSpPr>
        <p:spPr>
          <a:xfrm rot="10800000">
            <a:off x="5000628" y="4643446"/>
            <a:ext cx="571504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Perfil por área</a:t>
            </a:r>
            <a:endParaRPr lang="es-E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571612"/>
            <a:ext cx="5376863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CuadroTexto"/>
          <p:cNvSpPr txBox="1"/>
          <p:nvPr/>
        </p:nvSpPr>
        <p:spPr>
          <a:xfrm>
            <a:off x="6429388" y="1643050"/>
            <a:ext cx="2000264" cy="147732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Accedemos desde la pantalla criterios de evaluación  cliqueando en el símbolo .</a:t>
            </a:r>
            <a:endParaRPr lang="es-ES" dirty="0"/>
          </a:p>
        </p:txBody>
      </p:sp>
      <p:cxnSp>
        <p:nvCxnSpPr>
          <p:cNvPr id="7" name="6 Conector recto de flecha"/>
          <p:cNvCxnSpPr/>
          <p:nvPr/>
        </p:nvCxnSpPr>
        <p:spPr>
          <a:xfrm rot="10800000">
            <a:off x="5286380" y="1785926"/>
            <a:ext cx="857256" cy="35719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00958" y="2786058"/>
            <a:ext cx="3238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3929066"/>
            <a:ext cx="5591178" cy="2187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9 CuadroTexto"/>
          <p:cNvSpPr txBox="1"/>
          <p:nvPr/>
        </p:nvSpPr>
        <p:spPr>
          <a:xfrm>
            <a:off x="6500826" y="3929066"/>
            <a:ext cx="1857388" cy="175432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Se abre la pantalla donde vamos a ponderar los criterios de evaluación.</a:t>
            </a:r>
            <a:endParaRPr lang="es-ES" dirty="0"/>
          </a:p>
        </p:txBody>
      </p:sp>
      <p:sp>
        <p:nvSpPr>
          <p:cNvPr id="11" name="10 Flecha derecha"/>
          <p:cNvSpPr/>
          <p:nvPr/>
        </p:nvSpPr>
        <p:spPr>
          <a:xfrm rot="10800000">
            <a:off x="5357818" y="4929198"/>
            <a:ext cx="928694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857224" y="500042"/>
            <a:ext cx="1143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428596" y="785794"/>
            <a:ext cx="6786610" cy="175432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Debemos definir un método de calificación. El programa nos ofrece dos posibilidades: </a:t>
            </a:r>
          </a:p>
          <a:p>
            <a:r>
              <a:rPr lang="es-ES" dirty="0" smtClean="0"/>
              <a:t>1.Evaluación aritmética ( media de calificaciones que introduzcamos para cada criterio9</a:t>
            </a:r>
          </a:p>
          <a:p>
            <a:r>
              <a:rPr lang="es-ES" dirty="0" smtClean="0"/>
              <a:t>2. Evaluación continua ( el sistema tendrá en cuanta sólo la última calificación introducida para cada criterio)</a:t>
            </a:r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643702" y="2857496"/>
            <a:ext cx="2143140" cy="2585323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Podemos otorgar el mismo método de calificación a todos los criterios de forma automática mediante la opción: método d e calificación por defecto</a:t>
            </a:r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857224" y="5857892"/>
            <a:ext cx="6858048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Podemos otorgar a cada criterio de forma individual el método de evaluación.</a:t>
            </a:r>
            <a:endParaRPr lang="es-ES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0272" y="2571744"/>
            <a:ext cx="6130554" cy="3137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6" name="15 Conector recto de flecha"/>
          <p:cNvCxnSpPr/>
          <p:nvPr/>
        </p:nvCxnSpPr>
        <p:spPr>
          <a:xfrm rot="10800000" flipV="1">
            <a:off x="3786182" y="3857628"/>
            <a:ext cx="2857520" cy="14287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19 Conector recto de flecha"/>
          <p:cNvCxnSpPr/>
          <p:nvPr/>
        </p:nvCxnSpPr>
        <p:spPr>
          <a:xfrm rot="5400000" flipH="1" flipV="1">
            <a:off x="4286248" y="5000636"/>
            <a:ext cx="1143008" cy="42862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071538" y="642918"/>
            <a:ext cx="7358114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A la hora de ponderar los criterios el sistema permite realizar un reparto uniforme de la ponderación ( dando a todos los criterios el mismo valor).</a:t>
            </a:r>
          </a:p>
          <a:p>
            <a:r>
              <a:rPr lang="es-ES" dirty="0" smtClean="0"/>
              <a:t>Aparece así por defecto y podemos recuperar dicha ponderación cliqueando en el símbolo.</a:t>
            </a:r>
            <a:endParaRPr lang="es-ES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298" y="1500174"/>
            <a:ext cx="3429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2214554"/>
            <a:ext cx="8454651" cy="3914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9" name="8 Conector recto de flecha"/>
          <p:cNvCxnSpPr/>
          <p:nvPr/>
        </p:nvCxnSpPr>
        <p:spPr>
          <a:xfrm>
            <a:off x="2928926" y="1571612"/>
            <a:ext cx="5572164" cy="78581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000100" y="428604"/>
            <a:ext cx="7143800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Podemos establecer nuestra propia ponderación. La suma total de la ponderación debe ser siempre 100.</a:t>
            </a:r>
            <a:endParaRPr lang="es-ES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500174"/>
            <a:ext cx="7356972" cy="3738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7" name="6 Conector recto de flecha"/>
          <p:cNvCxnSpPr/>
          <p:nvPr/>
        </p:nvCxnSpPr>
        <p:spPr>
          <a:xfrm rot="16200000" flipH="1">
            <a:off x="3964777" y="1893083"/>
            <a:ext cx="2571768" cy="107157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7 CuadroTexto"/>
          <p:cNvSpPr txBox="1"/>
          <p:nvPr/>
        </p:nvSpPr>
        <p:spPr>
          <a:xfrm>
            <a:off x="714348" y="5786454"/>
            <a:ext cx="778674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Una vez establecido el método de evaluación y la ponderación sólo tenemos que grabar.  </a:t>
            </a:r>
            <a:endParaRPr lang="es-ES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6143644"/>
            <a:ext cx="32385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Evaluación</a:t>
            </a:r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785926"/>
            <a:ext cx="1543494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CuadroTexto"/>
          <p:cNvSpPr txBox="1"/>
          <p:nvPr/>
        </p:nvSpPr>
        <p:spPr>
          <a:xfrm>
            <a:off x="2786050" y="1142984"/>
            <a:ext cx="49292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Primeros debemos establecer las técnicas e instrumentos de evaluación que se van a usar.</a:t>
            </a:r>
            <a:endParaRPr lang="es-ES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488" y="1857364"/>
            <a:ext cx="4336900" cy="1928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CuadroTexto"/>
          <p:cNvSpPr txBox="1"/>
          <p:nvPr/>
        </p:nvSpPr>
        <p:spPr>
          <a:xfrm>
            <a:off x="2857488" y="3714752"/>
            <a:ext cx="5857916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	Listado de los ya grabados. Si cliqueamos sobre uno de ellos podemos editarlo </a:t>
            </a:r>
            <a:endParaRPr lang="es-ES" dirty="0"/>
          </a:p>
        </p:txBody>
      </p:sp>
      <p:cxnSp>
        <p:nvCxnSpPr>
          <p:cNvPr id="8" name="7 Conector recto de flecha"/>
          <p:cNvCxnSpPr/>
          <p:nvPr/>
        </p:nvCxnSpPr>
        <p:spPr>
          <a:xfrm rot="5400000" flipH="1" flipV="1">
            <a:off x="4071934" y="3143248"/>
            <a:ext cx="928694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8 CuadroTexto"/>
          <p:cNvSpPr txBox="1"/>
          <p:nvPr/>
        </p:nvSpPr>
        <p:spPr>
          <a:xfrm>
            <a:off x="7500958" y="1500174"/>
            <a:ext cx="1000132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Permite añadir nuevos</a:t>
            </a:r>
            <a:endParaRPr lang="es-ES" dirty="0"/>
          </a:p>
        </p:txBody>
      </p:sp>
      <p:cxnSp>
        <p:nvCxnSpPr>
          <p:cNvPr id="11" name="10 Conector recto de flecha"/>
          <p:cNvCxnSpPr/>
          <p:nvPr/>
        </p:nvCxnSpPr>
        <p:spPr>
          <a:xfrm rot="10800000">
            <a:off x="7072330" y="2143116"/>
            <a:ext cx="285752" cy="142876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3214678" y="6143644"/>
            <a:ext cx="342902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Hace referencia a una denominación corta</a:t>
            </a:r>
            <a:endParaRPr lang="es-ES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14612" y="4429132"/>
            <a:ext cx="5572164" cy="1221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6" name="15 Conector recto de flecha"/>
          <p:cNvCxnSpPr/>
          <p:nvPr/>
        </p:nvCxnSpPr>
        <p:spPr>
          <a:xfrm rot="16200000" flipV="1">
            <a:off x="3500430" y="5572140"/>
            <a:ext cx="714380" cy="142876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Calificar mediante el módulo</a:t>
            </a:r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285860"/>
            <a:ext cx="1981200" cy="536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CuadroTexto"/>
          <p:cNvSpPr txBox="1"/>
          <p:nvPr/>
        </p:nvSpPr>
        <p:spPr>
          <a:xfrm>
            <a:off x="3143240" y="3500438"/>
            <a:ext cx="5357850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Elegimos curso, unidad ,materia criterio a evaluar y validamos</a:t>
            </a:r>
            <a:endParaRPr lang="es-ES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12" y="1285860"/>
            <a:ext cx="5857916" cy="2136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2" name="11 Conector recto de flecha"/>
          <p:cNvCxnSpPr/>
          <p:nvPr/>
        </p:nvCxnSpPr>
        <p:spPr>
          <a:xfrm rot="16200000" flipV="1">
            <a:off x="5715008" y="3000372"/>
            <a:ext cx="785818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500042"/>
            <a:ext cx="6539642" cy="3948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CuadroTexto"/>
          <p:cNvSpPr txBox="1"/>
          <p:nvPr/>
        </p:nvSpPr>
        <p:spPr>
          <a:xfrm>
            <a:off x="6143636" y="2214554"/>
            <a:ext cx="2286016" cy="147732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Elegimos el instrumento de evaluación. Podemos aplicarlo a todo el alumnado</a:t>
            </a:r>
            <a:endParaRPr lang="es-ES" dirty="0"/>
          </a:p>
        </p:txBody>
      </p:sp>
      <p:cxnSp>
        <p:nvCxnSpPr>
          <p:cNvPr id="7" name="6 Conector recto de flecha"/>
          <p:cNvCxnSpPr/>
          <p:nvPr/>
        </p:nvCxnSpPr>
        <p:spPr>
          <a:xfrm rot="10800000">
            <a:off x="5072066" y="2714620"/>
            <a:ext cx="1071570" cy="500066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 de flecha"/>
          <p:cNvCxnSpPr/>
          <p:nvPr/>
        </p:nvCxnSpPr>
        <p:spPr>
          <a:xfrm rot="10800000">
            <a:off x="5429256" y="3357562"/>
            <a:ext cx="785818" cy="214314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CuadroTexto"/>
          <p:cNvSpPr txBox="1"/>
          <p:nvPr/>
        </p:nvSpPr>
        <p:spPr>
          <a:xfrm>
            <a:off x="285720" y="2357430"/>
            <a:ext cx="1785950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Podemos elegir la nota y aplicarla de forma general.</a:t>
            </a:r>
            <a:endParaRPr lang="es-ES" dirty="0"/>
          </a:p>
        </p:txBody>
      </p:sp>
      <p:cxnSp>
        <p:nvCxnSpPr>
          <p:cNvPr id="14" name="13 Conector recto de flecha"/>
          <p:cNvCxnSpPr/>
          <p:nvPr/>
        </p:nvCxnSpPr>
        <p:spPr>
          <a:xfrm flipV="1">
            <a:off x="1857356" y="2714620"/>
            <a:ext cx="714380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15 Conector recto de flecha"/>
          <p:cNvCxnSpPr/>
          <p:nvPr/>
        </p:nvCxnSpPr>
        <p:spPr>
          <a:xfrm flipV="1">
            <a:off x="1928794" y="3214686"/>
            <a:ext cx="500066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16 CuadroTexto"/>
          <p:cNvSpPr txBox="1"/>
          <p:nvPr/>
        </p:nvSpPr>
        <p:spPr>
          <a:xfrm>
            <a:off x="928662" y="4714884"/>
            <a:ext cx="1857388" cy="20313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Podemos calificar de forma individual a cada alumno seleccionando nota e instrumento.</a:t>
            </a:r>
            <a:endParaRPr lang="es-ES" dirty="0"/>
          </a:p>
        </p:txBody>
      </p:sp>
      <p:cxnSp>
        <p:nvCxnSpPr>
          <p:cNvPr id="19" name="18 Conector recto de flecha"/>
          <p:cNvCxnSpPr/>
          <p:nvPr/>
        </p:nvCxnSpPr>
        <p:spPr>
          <a:xfrm flipV="1">
            <a:off x="2428860" y="4357694"/>
            <a:ext cx="785818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19 CuadroTexto"/>
          <p:cNvSpPr txBox="1"/>
          <p:nvPr/>
        </p:nvSpPr>
        <p:spPr>
          <a:xfrm>
            <a:off x="3929058" y="4857760"/>
            <a:ext cx="2286016" cy="175432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Este símbolo indica que la nota se ha volcado desde el cuaderno del profesorado de Séneca</a:t>
            </a:r>
            <a:endParaRPr lang="es-ES" dirty="0"/>
          </a:p>
        </p:txBody>
      </p:sp>
      <p:cxnSp>
        <p:nvCxnSpPr>
          <p:cNvPr id="22" name="21 Conector recto de flecha"/>
          <p:cNvCxnSpPr/>
          <p:nvPr/>
        </p:nvCxnSpPr>
        <p:spPr>
          <a:xfrm rot="16200000" flipV="1">
            <a:off x="4179091" y="4107661"/>
            <a:ext cx="857256" cy="500066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23 CuadroTexto"/>
          <p:cNvSpPr txBox="1"/>
          <p:nvPr/>
        </p:nvSpPr>
        <p:spPr>
          <a:xfrm>
            <a:off x="6643702" y="3857628"/>
            <a:ext cx="2143140" cy="92333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Cada nota está asociada a la  fecha de calificación. </a:t>
            </a:r>
            <a:endParaRPr lang="es-ES" dirty="0"/>
          </a:p>
        </p:txBody>
      </p:sp>
      <p:cxnSp>
        <p:nvCxnSpPr>
          <p:cNvPr id="26" name="25 Conector recto de flecha"/>
          <p:cNvCxnSpPr/>
          <p:nvPr/>
        </p:nvCxnSpPr>
        <p:spPr>
          <a:xfrm rot="10800000">
            <a:off x="5572132" y="4000504"/>
            <a:ext cx="1071570" cy="500066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57158" y="35716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>Calificar mediante el cuaderno del profesorado </a:t>
            </a:r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785926"/>
            <a:ext cx="5000660" cy="246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CuadroTexto"/>
          <p:cNvSpPr txBox="1"/>
          <p:nvPr/>
        </p:nvSpPr>
        <p:spPr>
          <a:xfrm>
            <a:off x="6429388" y="1785926"/>
            <a:ext cx="2143140" cy="147732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La actividad tiene que pertenecer a una categoría evaluable de carácter diario</a:t>
            </a:r>
            <a:endParaRPr lang="es-ES" dirty="0"/>
          </a:p>
        </p:txBody>
      </p:sp>
      <p:cxnSp>
        <p:nvCxnSpPr>
          <p:cNvPr id="7" name="6 Conector recto de flecha"/>
          <p:cNvCxnSpPr/>
          <p:nvPr/>
        </p:nvCxnSpPr>
        <p:spPr>
          <a:xfrm rot="10800000">
            <a:off x="4857752" y="2143116"/>
            <a:ext cx="1500198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4286256"/>
            <a:ext cx="6710373" cy="1919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8 CuadroTexto"/>
          <p:cNvSpPr txBox="1"/>
          <p:nvPr/>
        </p:nvSpPr>
        <p:spPr>
          <a:xfrm>
            <a:off x="7143768" y="3429000"/>
            <a:ext cx="1643074" cy="313932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En la pestaña evaluación por competencias seleccionamos los criterios que se evaluarán con dicha actividad así como el instrumento usado.</a:t>
            </a:r>
            <a:endParaRPr lang="es-ES" dirty="0"/>
          </a:p>
        </p:txBody>
      </p:sp>
      <p:cxnSp>
        <p:nvCxnSpPr>
          <p:cNvPr id="11" name="10 Conector recto de flecha"/>
          <p:cNvCxnSpPr/>
          <p:nvPr/>
        </p:nvCxnSpPr>
        <p:spPr>
          <a:xfrm rot="10800000">
            <a:off x="5643570" y="5357826"/>
            <a:ext cx="1214446" cy="50006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 de flecha"/>
          <p:cNvCxnSpPr/>
          <p:nvPr/>
        </p:nvCxnSpPr>
        <p:spPr>
          <a:xfrm rot="10800000">
            <a:off x="2000232" y="4929198"/>
            <a:ext cx="4929222" cy="12858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16 CuadroTexto"/>
          <p:cNvSpPr txBox="1"/>
          <p:nvPr/>
        </p:nvSpPr>
        <p:spPr>
          <a:xfrm>
            <a:off x="214282" y="6286520"/>
            <a:ext cx="6572296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1200" dirty="0" smtClean="0"/>
              <a:t>Cuando calificamos esta actividad en el cuaderno de forma automática se grabará la calificación en el módulo de evaluación por competencias</a:t>
            </a:r>
            <a:endParaRPr lang="es-ES" sz="1200" dirty="0"/>
          </a:p>
        </p:txBody>
      </p:sp>
      <p:sp>
        <p:nvSpPr>
          <p:cNvPr id="12" name="11 CuadroTexto"/>
          <p:cNvSpPr txBox="1"/>
          <p:nvPr/>
        </p:nvSpPr>
        <p:spPr>
          <a:xfrm>
            <a:off x="285720" y="1214422"/>
            <a:ext cx="2643206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Creamos una actividad evaluable</a:t>
            </a:r>
            <a:endParaRPr lang="es-E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Visión global por área/materia</a:t>
            </a:r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428736"/>
            <a:ext cx="1876425" cy="381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12" y="3071810"/>
            <a:ext cx="5848357" cy="2257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CuadroTexto"/>
          <p:cNvSpPr txBox="1"/>
          <p:nvPr/>
        </p:nvSpPr>
        <p:spPr>
          <a:xfrm>
            <a:off x="2786050" y="1500174"/>
            <a:ext cx="5572164" cy="92333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Permite ver la calificación obtenida por el alumnado en los criterios evaluados y nos propone una calificación para trasladar a la evaluación.</a:t>
            </a:r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2428860" y="5500702"/>
            <a:ext cx="6215106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Elegimos curso, unidad, evaluación y la materia</a:t>
            </a:r>
            <a:endParaRPr lang="es-ES" dirty="0"/>
          </a:p>
        </p:txBody>
      </p:sp>
      <p:cxnSp>
        <p:nvCxnSpPr>
          <p:cNvPr id="9" name="8 Conector recto de flecha"/>
          <p:cNvCxnSpPr/>
          <p:nvPr/>
        </p:nvCxnSpPr>
        <p:spPr>
          <a:xfrm rot="5400000" flipH="1" flipV="1">
            <a:off x="4929190" y="5286388"/>
            <a:ext cx="285752" cy="1588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142984"/>
            <a:ext cx="8065167" cy="3886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CuadroTexto"/>
          <p:cNvSpPr txBox="1"/>
          <p:nvPr/>
        </p:nvSpPr>
        <p:spPr>
          <a:xfrm>
            <a:off x="5072066" y="5429264"/>
            <a:ext cx="1643074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1.Nota de los distintos criterios</a:t>
            </a:r>
            <a:endParaRPr lang="es-ES" dirty="0"/>
          </a:p>
        </p:txBody>
      </p:sp>
      <p:cxnSp>
        <p:nvCxnSpPr>
          <p:cNvPr id="7" name="6 Conector recto de flecha"/>
          <p:cNvCxnSpPr/>
          <p:nvPr/>
        </p:nvCxnSpPr>
        <p:spPr>
          <a:xfrm rot="10800000">
            <a:off x="4714876" y="4786322"/>
            <a:ext cx="714380" cy="5715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7 CuadroTexto"/>
          <p:cNvSpPr txBox="1"/>
          <p:nvPr/>
        </p:nvSpPr>
        <p:spPr>
          <a:xfrm>
            <a:off x="1000100" y="5072074"/>
            <a:ext cx="1643074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2.Nota de evaluación propuesta</a:t>
            </a:r>
            <a:endParaRPr lang="es-ES" dirty="0"/>
          </a:p>
        </p:txBody>
      </p:sp>
      <p:cxnSp>
        <p:nvCxnSpPr>
          <p:cNvPr id="10" name="9 Conector recto de flecha"/>
          <p:cNvCxnSpPr/>
          <p:nvPr/>
        </p:nvCxnSpPr>
        <p:spPr>
          <a:xfrm rot="5400000" flipH="1" flipV="1">
            <a:off x="2357422" y="4786322"/>
            <a:ext cx="357190" cy="214314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CuadroTexto"/>
          <p:cNvSpPr txBox="1"/>
          <p:nvPr/>
        </p:nvSpPr>
        <p:spPr>
          <a:xfrm>
            <a:off x="3000364" y="5357826"/>
            <a:ext cx="1643074" cy="120032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3.Nota seleccionada para trasladar a la evaluación</a:t>
            </a:r>
            <a:endParaRPr lang="es-ES" dirty="0"/>
          </a:p>
        </p:txBody>
      </p:sp>
      <p:cxnSp>
        <p:nvCxnSpPr>
          <p:cNvPr id="14" name="13 Conector recto de flecha"/>
          <p:cNvCxnSpPr/>
          <p:nvPr/>
        </p:nvCxnSpPr>
        <p:spPr>
          <a:xfrm rot="16200000" flipV="1">
            <a:off x="3750463" y="5036355"/>
            <a:ext cx="571504" cy="71438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15 CuadroTexto"/>
          <p:cNvSpPr txBox="1"/>
          <p:nvPr/>
        </p:nvSpPr>
        <p:spPr>
          <a:xfrm>
            <a:off x="6929454" y="3214686"/>
            <a:ext cx="2214546" cy="92333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4.Permite trasladar la propuesta a la nota de evaluación</a:t>
            </a:r>
            <a:endParaRPr lang="es-ES" dirty="0"/>
          </a:p>
        </p:txBody>
      </p:sp>
      <p:cxnSp>
        <p:nvCxnSpPr>
          <p:cNvPr id="18" name="17 Conector recto de flecha"/>
          <p:cNvCxnSpPr/>
          <p:nvPr/>
        </p:nvCxnSpPr>
        <p:spPr>
          <a:xfrm rot="10800000">
            <a:off x="3929058" y="3571876"/>
            <a:ext cx="3000396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19 Conector recto de flecha"/>
          <p:cNvCxnSpPr/>
          <p:nvPr/>
        </p:nvCxnSpPr>
        <p:spPr>
          <a:xfrm rot="10800000" flipV="1">
            <a:off x="4143372" y="3929066"/>
            <a:ext cx="2786082" cy="71438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22 CuadroTexto"/>
          <p:cNvSpPr txBox="1"/>
          <p:nvPr/>
        </p:nvSpPr>
        <p:spPr>
          <a:xfrm>
            <a:off x="3428992" y="428604"/>
            <a:ext cx="5286412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5.Tras seleccionar la nota de evaluación validamos y  se trasladará  al módulo de  calificaciones.</a:t>
            </a:r>
            <a:endParaRPr lang="es-ES" dirty="0"/>
          </a:p>
        </p:txBody>
      </p:sp>
      <p:cxnSp>
        <p:nvCxnSpPr>
          <p:cNvPr id="25" name="24 Conector recto de flecha"/>
          <p:cNvCxnSpPr/>
          <p:nvPr/>
        </p:nvCxnSpPr>
        <p:spPr>
          <a:xfrm>
            <a:off x="7358082" y="928670"/>
            <a:ext cx="642942" cy="285752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Descripción del nivel competencial</a:t>
            </a:r>
            <a:endParaRPr lang="es-E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500174"/>
            <a:ext cx="1857375" cy="431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CuadroTexto"/>
          <p:cNvSpPr txBox="1"/>
          <p:nvPr/>
        </p:nvSpPr>
        <p:spPr>
          <a:xfrm>
            <a:off x="2857488" y="1500174"/>
            <a:ext cx="4714908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Accesible a al profesorado tutor/a y  al perfil dirección.</a:t>
            </a:r>
            <a:endParaRPr lang="es-ES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74" y="2357430"/>
            <a:ext cx="6101166" cy="18573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CuadroTexto"/>
          <p:cNvSpPr txBox="1"/>
          <p:nvPr/>
        </p:nvSpPr>
        <p:spPr>
          <a:xfrm>
            <a:off x="2857488" y="4643446"/>
            <a:ext cx="5572164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Elegimos  primero el curso y en evaluación aparece de forma automática  Grado de adquisición de las competencias clave. Luego elegimos la unidad y aparece la siguiente pantalla. </a:t>
            </a:r>
            <a:endParaRPr lang="es-ES" dirty="0"/>
          </a:p>
        </p:txBody>
      </p:sp>
      <p:cxnSp>
        <p:nvCxnSpPr>
          <p:cNvPr id="10" name="9 Conector recto de flecha"/>
          <p:cNvCxnSpPr/>
          <p:nvPr/>
        </p:nvCxnSpPr>
        <p:spPr>
          <a:xfrm rot="5400000" flipH="1" flipV="1">
            <a:off x="3571868" y="3786190"/>
            <a:ext cx="1214446" cy="35719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428736"/>
            <a:ext cx="8115838" cy="3905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CuadroTexto"/>
          <p:cNvSpPr txBox="1"/>
          <p:nvPr/>
        </p:nvSpPr>
        <p:spPr>
          <a:xfrm>
            <a:off x="1071538" y="714356"/>
            <a:ext cx="4714908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1.- Seleccionamos la convocatoria: Ordinaria</a:t>
            </a:r>
            <a:endParaRPr lang="es-ES" dirty="0"/>
          </a:p>
        </p:txBody>
      </p:sp>
      <p:cxnSp>
        <p:nvCxnSpPr>
          <p:cNvPr id="7" name="6 Conector recto de flecha"/>
          <p:cNvCxnSpPr/>
          <p:nvPr/>
        </p:nvCxnSpPr>
        <p:spPr>
          <a:xfrm rot="16200000" flipH="1">
            <a:off x="2428860" y="1428736"/>
            <a:ext cx="1357322" cy="1214446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8 CuadroTexto"/>
          <p:cNvSpPr txBox="1"/>
          <p:nvPr/>
        </p:nvSpPr>
        <p:spPr>
          <a:xfrm>
            <a:off x="1428728" y="5572140"/>
            <a:ext cx="5143536" cy="120032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2. El sistema nos propone un nivel para cada competencia en base a las calificaciones que se han ido grabando en las distintas asignaturas en el módulo</a:t>
            </a:r>
            <a:endParaRPr lang="es-ES" dirty="0"/>
          </a:p>
        </p:txBody>
      </p:sp>
      <p:cxnSp>
        <p:nvCxnSpPr>
          <p:cNvPr id="11" name="10 Conector recto de flecha"/>
          <p:cNvCxnSpPr/>
          <p:nvPr/>
        </p:nvCxnSpPr>
        <p:spPr>
          <a:xfrm flipV="1">
            <a:off x="4929190" y="5214950"/>
            <a:ext cx="1000132" cy="35719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7072330" y="5429264"/>
            <a:ext cx="1857388" cy="120032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3. Podemos asignar el nivel de forma individual o masiva</a:t>
            </a:r>
            <a:endParaRPr lang="es-ES" dirty="0"/>
          </a:p>
        </p:txBody>
      </p:sp>
      <p:cxnSp>
        <p:nvCxnSpPr>
          <p:cNvPr id="15" name="14 Conector recto de flecha"/>
          <p:cNvCxnSpPr/>
          <p:nvPr/>
        </p:nvCxnSpPr>
        <p:spPr>
          <a:xfrm rot="10800000">
            <a:off x="6500826" y="5143512"/>
            <a:ext cx="857256" cy="285752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 de flecha"/>
          <p:cNvCxnSpPr/>
          <p:nvPr/>
        </p:nvCxnSpPr>
        <p:spPr>
          <a:xfrm rot="10800000">
            <a:off x="4572000" y="4143380"/>
            <a:ext cx="3071834" cy="1214446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17 CuadroTexto"/>
          <p:cNvSpPr txBox="1"/>
          <p:nvPr/>
        </p:nvSpPr>
        <p:spPr>
          <a:xfrm>
            <a:off x="6072198" y="500042"/>
            <a:ext cx="2714644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4.Tras terminar validamos</a:t>
            </a:r>
            <a:endParaRPr lang="es-ES" dirty="0"/>
          </a:p>
        </p:txBody>
      </p:sp>
      <p:cxnSp>
        <p:nvCxnSpPr>
          <p:cNvPr id="20" name="19 Conector recto de flecha"/>
          <p:cNvCxnSpPr/>
          <p:nvPr/>
        </p:nvCxnSpPr>
        <p:spPr>
          <a:xfrm rot="16200000" flipH="1">
            <a:off x="7465239" y="1107265"/>
            <a:ext cx="571504" cy="214314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</TotalTime>
  <Words>1223</Words>
  <Application>Microsoft Office PowerPoint</Application>
  <PresentationFormat>Presentación en pantalla (4:3)</PresentationFormat>
  <Paragraphs>115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31</vt:i4>
      </vt:variant>
    </vt:vector>
  </HeadingPairs>
  <TitlesOfParts>
    <vt:vector size="32" baseType="lpstr">
      <vt:lpstr>Tema de Office</vt:lpstr>
      <vt:lpstr>Módulo de evaluación por competencias en Séneca</vt:lpstr>
      <vt:lpstr>Perfiles</vt:lpstr>
      <vt:lpstr>Configuración</vt:lpstr>
      <vt:lpstr>Empezamos a programar</vt:lpstr>
      <vt:lpstr>Aspectos generales de la programación</vt:lpstr>
      <vt:lpstr>Diapositiva 6</vt:lpstr>
      <vt:lpstr>Diapositiva 7</vt:lpstr>
      <vt:lpstr>Elementos y desarrollos curriculares</vt:lpstr>
      <vt:lpstr>Diapositiva 9</vt:lpstr>
      <vt:lpstr>Los objetivos</vt:lpstr>
      <vt:lpstr>Bloques de contenidos</vt:lpstr>
      <vt:lpstr>Diapositiva 12</vt:lpstr>
      <vt:lpstr>Estándares de aprendizaje</vt:lpstr>
      <vt:lpstr>Relaciones curriculares</vt:lpstr>
      <vt:lpstr>Diapositiva 15</vt:lpstr>
      <vt:lpstr>Diapositiva 16</vt:lpstr>
      <vt:lpstr>Criterios de evaluación</vt:lpstr>
      <vt:lpstr>Diapositiva 18</vt:lpstr>
      <vt:lpstr>Perfil competencial</vt:lpstr>
      <vt:lpstr>Perfil por área</vt:lpstr>
      <vt:lpstr>Diapositiva 21</vt:lpstr>
      <vt:lpstr>Diapositiva 22</vt:lpstr>
      <vt:lpstr>Diapositiva 23</vt:lpstr>
      <vt:lpstr>Evaluación</vt:lpstr>
      <vt:lpstr>Calificar mediante el módulo</vt:lpstr>
      <vt:lpstr>Diapositiva 26</vt:lpstr>
      <vt:lpstr>Calificar mediante el cuaderno del profesorado </vt:lpstr>
      <vt:lpstr>Visión global por área/materia</vt:lpstr>
      <vt:lpstr>Diapositiva 29</vt:lpstr>
      <vt:lpstr>Descripción del nivel competencial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Pili</dc:creator>
  <cp:lastModifiedBy>Usuario de Windows</cp:lastModifiedBy>
  <cp:revision>52</cp:revision>
  <dcterms:created xsi:type="dcterms:W3CDTF">2019-10-08T19:54:04Z</dcterms:created>
  <dcterms:modified xsi:type="dcterms:W3CDTF">2019-10-24T12:43:31Z</dcterms:modified>
</cp:coreProperties>
</file>