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7559675" cy="10691813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8" d="100"/>
          <a:sy n="38" d="100"/>
        </p:scale>
        <p:origin x="48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5560" cy="1470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s-E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8880" cy="39765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5560" cy="1470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s-E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56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5560" cy="1470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s-E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656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 type="body"/>
          </p:nvPr>
        </p:nvSpPr>
        <p:spPr>
          <a:xfrm>
            <a:off x="4673880" y="1604520"/>
            <a:ext cx="4015440" cy="397656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5560" cy="1470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s-E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subTitle"/>
          </p:nvPr>
        </p:nvSpPr>
        <p:spPr>
          <a:xfrm>
            <a:off x="1432440" y="360000"/>
            <a:ext cx="7405560" cy="6819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5560" cy="1470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s-E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48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4015440" cy="189648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3880" y="1604520"/>
            <a:ext cx="4015440" cy="397656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5560" cy="1470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s-E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656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3880" y="1604520"/>
            <a:ext cx="4015440" cy="189648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673880" y="3681720"/>
            <a:ext cx="4015440" cy="189648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5560" cy="1470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s-E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48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3880" y="1604520"/>
            <a:ext cx="4015440" cy="189648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228880" cy="189648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5560" cy="1470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s-E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189648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228880" cy="189648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5560" cy="1470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s-E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48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4673880" y="1604520"/>
            <a:ext cx="4015440" cy="189648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4673880" y="3681720"/>
            <a:ext cx="4015440" cy="189648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4015440" cy="189648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5560" cy="1470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s-E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56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560"/>
          </a:xfrm>
          <a:prstGeom prst="rect">
            <a:avLst/>
          </a:prstGeom>
        </p:spPr>
        <p:txBody>
          <a:bodyPr lIns="0" tIns="0" rIns="0" bIns="0"/>
          <a:lstStyle/>
          <a:p>
            <a:endParaRPr lang="es-E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41" name="Imagen 40"/>
          <p:cNvPicPr/>
          <p:nvPr/>
        </p:nvPicPr>
        <p:blipFill>
          <a:blip r:embed="rId2"/>
          <a:stretch/>
        </p:blipFill>
        <p:spPr>
          <a:xfrm>
            <a:off x="2079720" y="1604520"/>
            <a:ext cx="4983840" cy="3976560"/>
          </a:xfrm>
          <a:prstGeom prst="rect">
            <a:avLst/>
          </a:prstGeom>
          <a:ln>
            <a:noFill/>
          </a:ln>
        </p:spPr>
      </p:pic>
      <p:pic>
        <p:nvPicPr>
          <p:cNvPr id="42" name="Imagen 41"/>
          <p:cNvPicPr/>
          <p:nvPr/>
        </p:nvPicPr>
        <p:blipFill>
          <a:blip r:embed="rId2"/>
          <a:stretch/>
        </p:blipFill>
        <p:spPr>
          <a:xfrm>
            <a:off x="2079720" y="1604520"/>
            <a:ext cx="4983840" cy="39765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/>
          <a:tile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stomShape 1"/>
          <p:cNvSpPr/>
          <p:nvPr/>
        </p:nvSpPr>
        <p:spPr>
          <a:xfrm>
            <a:off x="0" y="0"/>
            <a:ext cx="7162200" cy="6857280"/>
          </a:xfrm>
          <a:prstGeom prst="rect">
            <a:avLst/>
          </a:prstGeom>
          <a:gradFill>
            <a:gsLst>
              <a:gs pos="0">
                <a:srgbClr val="010101">
                  <a:alpha val="52000"/>
                </a:srgbClr>
              </a:gs>
              <a:gs pos="60000">
                <a:srgbClr val="FEFEFE">
                  <a:alpha val="0"/>
                </a:srgbClr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" name="CustomShape 2"/>
          <p:cNvSpPr/>
          <p:nvPr/>
        </p:nvSpPr>
        <p:spPr>
          <a:xfrm>
            <a:off x="1143000" y="0"/>
            <a:ext cx="8000280" cy="6857280"/>
          </a:xfrm>
          <a:prstGeom prst="rect">
            <a:avLst/>
          </a:prstGeom>
          <a:gradFill>
            <a:gsLst>
              <a:gs pos="0">
                <a:srgbClr val="010101">
                  <a:alpha val="56000"/>
                </a:srgbClr>
              </a:gs>
              <a:gs pos="61000">
                <a:srgbClr val="FEFEFE">
                  <a:alpha val="0"/>
                </a:srgbClr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" name="CustomShape 3"/>
          <p:cNvSpPr/>
          <p:nvPr/>
        </p:nvSpPr>
        <p:spPr>
          <a:xfrm rot="10800000">
            <a:off x="16470360" y="7143480"/>
            <a:ext cx="7920360" cy="536400"/>
          </a:xfrm>
          <a:custGeom>
            <a:avLst/>
            <a:gdLst/>
            <a:ahLst/>
            <a:cxnLst/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lin ang="0"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731520" y="575280"/>
            <a:ext cx="7695360" cy="571428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480">
            <a:noFill/>
          </a:ln>
          <a:effectLst>
            <a:outerShdw blurRad="101600" dist="50800" dir="540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" name="CustomShape 5"/>
          <p:cNvSpPr/>
          <p:nvPr/>
        </p:nvSpPr>
        <p:spPr>
          <a:xfrm>
            <a:off x="731520" y="576000"/>
            <a:ext cx="7695360" cy="5714280"/>
          </a:xfrm>
          <a:prstGeom prst="rect">
            <a:avLst/>
          </a:prstGeom>
          <a:blipFill>
            <a:blip r:embed="rId15"/>
            <a:tile/>
          </a:blipFill>
          <a:ln w="6480">
            <a:noFill/>
          </a:ln>
          <a:effectLst>
            <a:outerShdw blurRad="101600" dist="50800" dir="540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5" name="Picture 2"/>
          <p:cNvPicPr/>
          <p:nvPr/>
        </p:nvPicPr>
        <p:blipFill>
          <a:blip r:embed="rId16"/>
          <a:stretch/>
        </p:blipFill>
        <p:spPr>
          <a:xfrm rot="1435800">
            <a:off x="543240" y="272160"/>
            <a:ext cx="567000" cy="567000"/>
          </a:xfrm>
          <a:prstGeom prst="rect">
            <a:avLst/>
          </a:prstGeom>
          <a:ln>
            <a:noFill/>
          </a:ln>
        </p:spPr>
      </p:pic>
      <p:pic>
        <p:nvPicPr>
          <p:cNvPr id="6" name="Picture 2"/>
          <p:cNvPicPr/>
          <p:nvPr/>
        </p:nvPicPr>
        <p:blipFill>
          <a:blip r:embed="rId16"/>
          <a:stretch/>
        </p:blipFill>
        <p:spPr>
          <a:xfrm rot="4096200">
            <a:off x="8115480" y="298080"/>
            <a:ext cx="566280" cy="566280"/>
          </a:xfrm>
          <a:prstGeom prst="rect">
            <a:avLst/>
          </a:prstGeom>
          <a:ln>
            <a:noFill/>
          </a:ln>
        </p:spPr>
      </p:pic>
      <p:sp>
        <p:nvSpPr>
          <p:cNvPr id="7" name="PlaceHolder 6"/>
          <p:cNvSpPr>
            <a:spLocks noGrp="1"/>
          </p:cNvSpPr>
          <p:nvPr>
            <p:ph type="title"/>
          </p:nvPr>
        </p:nvSpPr>
        <p:spPr>
          <a:xfrm>
            <a:off x="1432440" y="360000"/>
            <a:ext cx="7405560" cy="1470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s-ES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" name="PlaceHolder 7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56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Pulse para editar el formato de esquema del texto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Segundo nivel del esquema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Tercer nivel del esquema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Cuarto nivel del esquema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Quinto nivel del esquema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Sexto nivel del esquema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Séptimo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CustomShape 1"/>
          <p:cNvSpPr/>
          <p:nvPr/>
        </p:nvSpPr>
        <p:spPr>
          <a:xfrm>
            <a:off x="904320" y="1556640"/>
            <a:ext cx="7405560" cy="2685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es-ES" sz="4300" b="1" strike="noStrike" spc="-1" dirty="0">
                <a:solidFill>
                  <a:srgbClr val="572314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Protocolo de Detección, Identificación y Organización de la respuesta educativa </a:t>
            </a:r>
            <a:r>
              <a:rPr lang="es-ES" sz="4300" b="1" spc="-1" dirty="0">
                <a:solidFill>
                  <a:srgbClr val="572314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del</a:t>
            </a:r>
            <a:r>
              <a:rPr lang="es-ES" sz="4300" b="1" strike="noStrike" spc="-1" dirty="0">
                <a:solidFill>
                  <a:srgbClr val="572314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alumnado N.E.A.E.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4" name="CustomShape 2"/>
          <p:cNvSpPr/>
          <p:nvPr/>
        </p:nvSpPr>
        <p:spPr>
          <a:xfrm>
            <a:off x="-85680" y="4581000"/>
            <a:ext cx="9251640" cy="2474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s-ES" sz="20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Instrucciones de 8 de marzo de 2017 de la Dirección General de Participación y Equidad de la Consejería de Educación.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5" name="CustomShape 3"/>
          <p:cNvSpPr/>
          <p:nvPr/>
        </p:nvSpPr>
        <p:spPr>
          <a:xfrm>
            <a:off x="1439280" y="6019920"/>
            <a:ext cx="7252200" cy="336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r>
              <a:rPr lang="es-ES" sz="1400" b="0" i="1" strike="noStrike" spc="-1">
                <a:solidFill>
                  <a:srgbClr val="B5A989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Curso 2019-20              Departamento de orientación- IES Antonio Machado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ustomShape 1"/>
          <p:cNvSpPr/>
          <p:nvPr/>
        </p:nvSpPr>
        <p:spPr>
          <a:xfrm>
            <a:off x="5027400" y="1784520"/>
            <a:ext cx="2656440" cy="420480"/>
          </a:xfrm>
          <a:custGeom>
            <a:avLst/>
            <a:gdLst/>
            <a:ahLst/>
            <a:cxnLst/>
            <a:rect l="l" t="t" r="r" b="b"/>
            <a:pathLst>
              <a:path w="2657431" h="421565">
                <a:moveTo>
                  <a:pt x="0" y="0"/>
                </a:moveTo>
                <a:lnTo>
                  <a:pt x="0" y="287284"/>
                </a:lnTo>
                <a:lnTo>
                  <a:pt x="2657431" y="287284"/>
                </a:lnTo>
                <a:lnTo>
                  <a:pt x="2657431" y="421565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7" name="CustomShape 2"/>
          <p:cNvSpPr/>
          <p:nvPr/>
        </p:nvSpPr>
        <p:spPr>
          <a:xfrm>
            <a:off x="5027400" y="1784520"/>
            <a:ext cx="884880" cy="420480"/>
          </a:xfrm>
          <a:custGeom>
            <a:avLst/>
            <a:gdLst/>
            <a:ahLst/>
            <a:cxnLst/>
            <a:rect l="l" t="t" r="r" b="b"/>
            <a:pathLst>
              <a:path w="885810" h="421565">
                <a:moveTo>
                  <a:pt x="0" y="0"/>
                </a:moveTo>
                <a:lnTo>
                  <a:pt x="0" y="287284"/>
                </a:lnTo>
                <a:lnTo>
                  <a:pt x="885810" y="287284"/>
                </a:lnTo>
                <a:lnTo>
                  <a:pt x="885810" y="421565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8" name="CustomShape 3"/>
          <p:cNvSpPr/>
          <p:nvPr/>
        </p:nvSpPr>
        <p:spPr>
          <a:xfrm>
            <a:off x="4141440" y="1784520"/>
            <a:ext cx="884880" cy="420480"/>
          </a:xfrm>
          <a:custGeom>
            <a:avLst/>
            <a:gdLst/>
            <a:ahLst/>
            <a:cxnLst/>
            <a:rect l="l" t="t" r="r" b="b"/>
            <a:pathLst>
              <a:path w="885810" h="421565">
                <a:moveTo>
                  <a:pt x="885810" y="0"/>
                </a:moveTo>
                <a:lnTo>
                  <a:pt x="885810" y="287284"/>
                </a:lnTo>
                <a:lnTo>
                  <a:pt x="0" y="287284"/>
                </a:lnTo>
                <a:lnTo>
                  <a:pt x="0" y="421565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9" name="CustomShape 4"/>
          <p:cNvSpPr/>
          <p:nvPr/>
        </p:nvSpPr>
        <p:spPr>
          <a:xfrm>
            <a:off x="2369880" y="1784520"/>
            <a:ext cx="2656440" cy="420480"/>
          </a:xfrm>
          <a:custGeom>
            <a:avLst/>
            <a:gdLst/>
            <a:ahLst/>
            <a:cxnLst/>
            <a:rect l="l" t="t" r="r" b="b"/>
            <a:pathLst>
              <a:path w="2657431" h="421565">
                <a:moveTo>
                  <a:pt x="2657431" y="0"/>
                </a:moveTo>
                <a:lnTo>
                  <a:pt x="2657431" y="287284"/>
                </a:lnTo>
                <a:lnTo>
                  <a:pt x="0" y="287284"/>
                </a:lnTo>
                <a:lnTo>
                  <a:pt x="0" y="421565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0" name="CustomShape 5"/>
          <p:cNvSpPr/>
          <p:nvPr/>
        </p:nvSpPr>
        <p:spPr>
          <a:xfrm>
            <a:off x="4302360" y="864000"/>
            <a:ext cx="1448280" cy="91944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4">
                  <a:tint val="35000"/>
                  <a:satMod val="253000"/>
                </a:schemeClr>
              </a:gs>
              <a:gs pos="50000">
                <a:schemeClr val="accent4">
                  <a:tint val="42000"/>
                  <a:satMod val="255000"/>
                </a:schemeClr>
              </a:gs>
              <a:gs pos="97000">
                <a:schemeClr val="accent4">
                  <a:tint val="53000"/>
                  <a:satMod val="260000"/>
                </a:schemeClr>
              </a:gs>
              <a:gs pos="100000">
                <a:schemeClr val="accent4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4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</p:sp>
      <p:sp>
        <p:nvSpPr>
          <p:cNvPr id="51" name="CustomShape 6"/>
          <p:cNvSpPr/>
          <p:nvPr/>
        </p:nvSpPr>
        <p:spPr>
          <a:xfrm>
            <a:off x="4176000" y="963360"/>
            <a:ext cx="1744560" cy="919440"/>
          </a:xfrm>
          <a:prstGeom prst="roundRect">
            <a:avLst>
              <a:gd name="adj" fmla="val 10000"/>
            </a:avLst>
          </a:prstGeom>
          <a:solidFill>
            <a:srgbClr val="00B0F0"/>
          </a:solidFill>
          <a:ln>
            <a:solidFill>
              <a:schemeClr val="accent4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133560" tIns="133560" rIns="106560" bIns="133560" anchor="ctr"/>
          <a:lstStyle/>
          <a:p>
            <a:pPr algn="ctr">
              <a:lnSpc>
                <a:spcPct val="90000"/>
              </a:lnSpc>
            </a:pPr>
            <a:r>
              <a:rPr lang="es-ES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N.E.A.E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2" name="CustomShape 7"/>
          <p:cNvSpPr/>
          <p:nvPr/>
        </p:nvSpPr>
        <p:spPr>
          <a:xfrm>
            <a:off x="1719720" y="2248560"/>
            <a:ext cx="1448280" cy="91944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1">
                  <a:tint val="35000"/>
                  <a:satMod val="253000"/>
                </a:schemeClr>
              </a:gs>
              <a:gs pos="50000">
                <a:schemeClr val="accent1">
                  <a:tint val="42000"/>
                  <a:satMod val="255000"/>
                </a:schemeClr>
              </a:gs>
              <a:gs pos="97000">
                <a:schemeClr val="accent1">
                  <a:tint val="53000"/>
                  <a:satMod val="260000"/>
                </a:schemeClr>
              </a:gs>
              <a:gs pos="100000">
                <a:schemeClr val="accent1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1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53" name="CustomShape 8"/>
          <p:cNvSpPr/>
          <p:nvPr/>
        </p:nvSpPr>
        <p:spPr>
          <a:xfrm>
            <a:off x="1806120" y="2359080"/>
            <a:ext cx="1448280" cy="91944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1">
                  <a:tint val="35000"/>
                  <a:satMod val="253000"/>
                </a:schemeClr>
              </a:gs>
              <a:gs pos="50000">
                <a:schemeClr val="accent1">
                  <a:tint val="42000"/>
                  <a:satMod val="255000"/>
                </a:schemeClr>
              </a:gs>
              <a:gs pos="97000">
                <a:schemeClr val="accent1">
                  <a:tint val="53000"/>
                  <a:satMod val="260000"/>
                </a:schemeClr>
              </a:gs>
              <a:gs pos="100000">
                <a:schemeClr val="accent1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1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133560" tIns="133560" rIns="106560" bIns="133560" anchor="ctr"/>
          <a:lstStyle/>
          <a:p>
            <a:pPr algn="ctr">
              <a:lnSpc>
                <a:spcPct val="90000"/>
              </a:lnSpc>
            </a:pPr>
            <a:r>
              <a:rPr lang="es-ES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N.E.E.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4" name="CustomShape 9"/>
          <p:cNvSpPr/>
          <p:nvPr/>
        </p:nvSpPr>
        <p:spPr>
          <a:xfrm>
            <a:off x="3416760" y="2206080"/>
            <a:ext cx="1448280" cy="91944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2">
                  <a:tint val="35000"/>
                  <a:satMod val="253000"/>
                </a:schemeClr>
              </a:gs>
              <a:gs pos="50000">
                <a:schemeClr val="accent2">
                  <a:tint val="42000"/>
                  <a:satMod val="255000"/>
                </a:schemeClr>
              </a:gs>
              <a:gs pos="97000">
                <a:schemeClr val="accent2">
                  <a:tint val="53000"/>
                  <a:satMod val="260000"/>
                </a:schemeClr>
              </a:gs>
              <a:gs pos="100000">
                <a:schemeClr val="accent2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2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</p:sp>
      <p:sp>
        <p:nvSpPr>
          <p:cNvPr id="55" name="CustomShape 10"/>
          <p:cNvSpPr/>
          <p:nvPr/>
        </p:nvSpPr>
        <p:spPr>
          <a:xfrm>
            <a:off x="3577680" y="2359080"/>
            <a:ext cx="1448280" cy="91944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2">
                  <a:tint val="35000"/>
                  <a:satMod val="253000"/>
                </a:schemeClr>
              </a:gs>
              <a:gs pos="50000">
                <a:schemeClr val="accent2">
                  <a:tint val="42000"/>
                  <a:satMod val="255000"/>
                </a:schemeClr>
              </a:gs>
              <a:gs pos="97000">
                <a:schemeClr val="accent2">
                  <a:tint val="53000"/>
                  <a:satMod val="260000"/>
                </a:schemeClr>
              </a:gs>
              <a:gs pos="100000">
                <a:schemeClr val="accent2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2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  <p:txBody>
          <a:bodyPr lIns="133560" tIns="133560" rIns="106560" bIns="133560" anchor="ctr"/>
          <a:lstStyle/>
          <a:p>
            <a:pPr algn="ctr">
              <a:lnSpc>
                <a:spcPct val="90000"/>
              </a:lnSpc>
            </a:pPr>
            <a:r>
              <a:rPr lang="es-ES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DIA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6" name="CustomShape 11"/>
          <p:cNvSpPr/>
          <p:nvPr/>
        </p:nvSpPr>
        <p:spPr>
          <a:xfrm>
            <a:off x="5188320" y="2206080"/>
            <a:ext cx="1448280" cy="91944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3">
                  <a:tint val="35000"/>
                  <a:satMod val="253000"/>
                </a:schemeClr>
              </a:gs>
              <a:gs pos="50000">
                <a:schemeClr val="accent3">
                  <a:tint val="42000"/>
                  <a:satMod val="255000"/>
                </a:schemeClr>
              </a:gs>
              <a:gs pos="97000">
                <a:schemeClr val="accent3">
                  <a:tint val="53000"/>
                  <a:satMod val="260000"/>
                </a:schemeClr>
              </a:gs>
              <a:gs pos="100000">
                <a:schemeClr val="accent3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3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</p:sp>
      <p:sp>
        <p:nvSpPr>
          <p:cNvPr id="57" name="CustomShape 12"/>
          <p:cNvSpPr/>
          <p:nvPr/>
        </p:nvSpPr>
        <p:spPr>
          <a:xfrm>
            <a:off x="5349240" y="2359080"/>
            <a:ext cx="1448280" cy="91944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3">
                  <a:tint val="35000"/>
                  <a:satMod val="253000"/>
                </a:schemeClr>
              </a:gs>
              <a:gs pos="50000">
                <a:schemeClr val="accent3">
                  <a:tint val="42000"/>
                  <a:satMod val="255000"/>
                </a:schemeClr>
              </a:gs>
              <a:gs pos="97000">
                <a:schemeClr val="accent3">
                  <a:tint val="53000"/>
                  <a:satMod val="260000"/>
                </a:schemeClr>
              </a:gs>
              <a:gs pos="100000">
                <a:schemeClr val="accent3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3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133560" tIns="133560" rIns="106560" bIns="133560" anchor="ctr"/>
          <a:lstStyle/>
          <a:p>
            <a:pPr algn="ctr">
              <a:lnSpc>
                <a:spcPct val="90000"/>
              </a:lnSpc>
            </a:pPr>
            <a:r>
              <a:rPr lang="es-ES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AACCII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8" name="CustomShape 13"/>
          <p:cNvSpPr/>
          <p:nvPr/>
        </p:nvSpPr>
        <p:spPr>
          <a:xfrm>
            <a:off x="6959880" y="2206080"/>
            <a:ext cx="1448280" cy="91944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dk1">
                  <a:tint val="35000"/>
                  <a:satMod val="253000"/>
                </a:schemeClr>
              </a:gs>
              <a:gs pos="50000">
                <a:schemeClr val="dk1">
                  <a:tint val="42000"/>
                  <a:satMod val="255000"/>
                </a:schemeClr>
              </a:gs>
              <a:gs pos="97000">
                <a:schemeClr val="dk1">
                  <a:tint val="53000"/>
                  <a:satMod val="260000"/>
                </a:schemeClr>
              </a:gs>
              <a:gs pos="100000">
                <a:schemeClr val="dk1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dk1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/>
        </p:style>
      </p:sp>
      <p:sp>
        <p:nvSpPr>
          <p:cNvPr id="59" name="CustomShape 14"/>
          <p:cNvSpPr/>
          <p:nvPr/>
        </p:nvSpPr>
        <p:spPr>
          <a:xfrm>
            <a:off x="7121160" y="2359080"/>
            <a:ext cx="1448280" cy="91944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dk1">
                  <a:tint val="35000"/>
                  <a:satMod val="253000"/>
                </a:schemeClr>
              </a:gs>
              <a:gs pos="50000">
                <a:schemeClr val="dk1">
                  <a:tint val="42000"/>
                  <a:satMod val="255000"/>
                </a:schemeClr>
              </a:gs>
              <a:gs pos="97000">
                <a:schemeClr val="dk1">
                  <a:tint val="53000"/>
                  <a:satMod val="260000"/>
                </a:schemeClr>
              </a:gs>
              <a:gs pos="100000">
                <a:schemeClr val="dk1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dk1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/>
        </p:style>
        <p:txBody>
          <a:bodyPr lIns="133560" tIns="133560" rIns="106560" bIns="133560" anchor="ctr"/>
          <a:lstStyle/>
          <a:p>
            <a:pPr algn="ctr">
              <a:lnSpc>
                <a:spcPct val="90000"/>
              </a:lnSpc>
            </a:pPr>
            <a:r>
              <a:rPr lang="es-ES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COM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0" name="CustomShape 15"/>
          <p:cNvSpPr/>
          <p:nvPr/>
        </p:nvSpPr>
        <p:spPr>
          <a:xfrm>
            <a:off x="3214800" y="4929120"/>
            <a:ext cx="3927960" cy="637560"/>
          </a:xfrm>
          <a:prstGeom prst="rect">
            <a:avLst/>
          </a:prstGeom>
          <a:solidFill>
            <a:srgbClr val="00B0F0"/>
          </a:solidFill>
          <a:ln>
            <a:solidFill>
              <a:srgbClr val="7D5FA0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Informe de Evaluación Psicopedagógica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1" name="CustomShape 16"/>
          <p:cNvSpPr/>
          <p:nvPr/>
        </p:nvSpPr>
        <p:spPr>
          <a:xfrm>
            <a:off x="1285920" y="5572080"/>
            <a:ext cx="2784960" cy="637560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Dictamen de Escolarización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2" name="CustomShape 17"/>
          <p:cNvSpPr/>
          <p:nvPr/>
        </p:nvSpPr>
        <p:spPr>
          <a:xfrm>
            <a:off x="1012680" y="81720"/>
            <a:ext cx="7142760" cy="881280"/>
          </a:xfrm>
          <a:prstGeom prst="rect">
            <a:avLst/>
          </a:prstGeom>
          <a:solidFill>
            <a:srgbClr val="00B0F0"/>
          </a:solidFill>
          <a:ln>
            <a:solidFill>
              <a:srgbClr val="7D5FA0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Alumnado con </a:t>
            </a:r>
            <a:r>
              <a:rPr lang="es-ES" sz="2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N</a:t>
            </a: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ecesidades </a:t>
            </a:r>
            <a:r>
              <a:rPr lang="es-ES" sz="2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</a:t>
            </a: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specíficas de </a:t>
            </a:r>
            <a:r>
              <a:rPr lang="es-ES" sz="28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</a:t>
            </a: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poyo </a:t>
            </a:r>
            <a:r>
              <a:rPr lang="es-ES" sz="2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</a:t>
            </a: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ducativo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3" name="CustomShape 18"/>
          <p:cNvSpPr/>
          <p:nvPr/>
        </p:nvSpPr>
        <p:spPr>
          <a:xfrm>
            <a:off x="1643040" y="3500280"/>
            <a:ext cx="1570680" cy="729000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Necesidades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Educativas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Especiales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4" name="CustomShape 19"/>
          <p:cNvSpPr/>
          <p:nvPr/>
        </p:nvSpPr>
        <p:spPr>
          <a:xfrm>
            <a:off x="3429000" y="3500280"/>
            <a:ext cx="1570680" cy="729000"/>
          </a:xfrm>
          <a:prstGeom prst="rect">
            <a:avLst/>
          </a:prstGeom>
          <a:ln>
            <a:solidFill>
              <a:srgbClr val="BE4B48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Dificultades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de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Aprendizaje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5" name="CustomShape 20"/>
          <p:cNvSpPr/>
          <p:nvPr/>
        </p:nvSpPr>
        <p:spPr>
          <a:xfrm>
            <a:off x="5143680" y="3500280"/>
            <a:ext cx="1641960" cy="729000"/>
          </a:xfrm>
          <a:prstGeom prst="rect">
            <a:avLst/>
          </a:prstGeom>
          <a:ln>
            <a:solidFill>
              <a:srgbClr val="98B855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Altas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Capacidades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Intelectuales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6" name="CustomShape 21"/>
          <p:cNvSpPr/>
          <p:nvPr/>
        </p:nvSpPr>
        <p:spPr>
          <a:xfrm>
            <a:off x="7000920" y="3500280"/>
            <a:ext cx="1570680" cy="729000"/>
          </a:xfrm>
          <a:prstGeom prst="rect">
            <a:avLst/>
          </a:prstGeom>
          <a:ln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Compensación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Educativa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7" name="CustomShape 22"/>
          <p:cNvSpPr/>
          <p:nvPr/>
        </p:nvSpPr>
        <p:spPr>
          <a:xfrm rot="16200000" flipV="1">
            <a:off x="3458880" y="3209040"/>
            <a:ext cx="689040" cy="27493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518830"/>
            </a:solidFill>
            <a:round/>
            <a:tailEnd type="arrow" w="med" len="med"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/>
        </p:style>
      </p:sp>
      <p:sp>
        <p:nvSpPr>
          <p:cNvPr id="68" name="CustomShape 23"/>
          <p:cNvSpPr/>
          <p:nvPr/>
        </p:nvSpPr>
        <p:spPr>
          <a:xfrm rot="16200000" flipV="1">
            <a:off x="4350960" y="4101120"/>
            <a:ext cx="689040" cy="963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518830"/>
            </a:solidFill>
            <a:round/>
            <a:tailEnd type="arrow" w="med" len="med"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/>
        </p:style>
      </p:sp>
      <p:sp>
        <p:nvSpPr>
          <p:cNvPr id="69" name="CustomShape 24"/>
          <p:cNvSpPr/>
          <p:nvPr/>
        </p:nvSpPr>
        <p:spPr>
          <a:xfrm rot="5400000" flipH="1" flipV="1">
            <a:off x="6137280" y="3278520"/>
            <a:ext cx="689040" cy="26064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518830"/>
            </a:solidFill>
            <a:round/>
            <a:tailEnd type="arrow" w="med" len="med"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/>
        </p:style>
      </p:sp>
      <p:sp>
        <p:nvSpPr>
          <p:cNvPr id="70" name="CustomShape 25"/>
          <p:cNvSpPr/>
          <p:nvPr/>
        </p:nvSpPr>
        <p:spPr>
          <a:xfrm rot="5400000" flipH="1" flipV="1">
            <a:off x="5226480" y="4189320"/>
            <a:ext cx="689040" cy="7848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518830"/>
            </a:solidFill>
            <a:round/>
            <a:tailEnd type="arrow" w="med" len="med"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/>
        </p:style>
      </p:sp>
      <p:sp>
        <p:nvSpPr>
          <p:cNvPr id="71" name="CustomShape 26"/>
          <p:cNvSpPr/>
          <p:nvPr/>
        </p:nvSpPr>
        <p:spPr>
          <a:xfrm rot="16200000" flipV="1">
            <a:off x="1886400" y="4779720"/>
            <a:ext cx="1332000" cy="2491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518830"/>
            </a:solidFill>
            <a:round/>
            <a:tailEnd type="arrow" w="med" len="med"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/>
        </p:style>
      </p:sp>
      <p:sp>
        <p:nvSpPr>
          <p:cNvPr id="72" name="CustomShape 27"/>
          <p:cNvSpPr/>
          <p:nvPr/>
        </p:nvSpPr>
        <p:spPr>
          <a:xfrm>
            <a:off x="1603080" y="6408000"/>
            <a:ext cx="7252200" cy="336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r>
              <a:rPr lang="es-ES" sz="1400" b="0" i="1" strike="noStrike" spc="-1">
                <a:solidFill>
                  <a:srgbClr val="B5A989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Curso 2019-20              Departamento de orientación- IES Antonio Machado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73" name="Picture 2"/>
          <p:cNvPicPr/>
          <p:nvPr/>
        </p:nvPicPr>
        <p:blipFill>
          <a:blip r:embed="rId2"/>
          <a:stretch/>
        </p:blipFill>
        <p:spPr>
          <a:xfrm>
            <a:off x="1482120" y="2347200"/>
            <a:ext cx="370440" cy="460800"/>
          </a:xfrm>
          <a:prstGeom prst="rect">
            <a:avLst/>
          </a:prstGeom>
          <a:ln>
            <a:noFill/>
          </a:ln>
        </p:spPr>
      </p:pic>
      <p:sp>
        <p:nvSpPr>
          <p:cNvPr id="74" name="CustomShape 28"/>
          <p:cNvSpPr/>
          <p:nvPr/>
        </p:nvSpPr>
        <p:spPr>
          <a:xfrm>
            <a:off x="753480" y="917280"/>
            <a:ext cx="2360880" cy="1580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s-ES" sz="11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Trastornos graves del dllo-comunicación-espectro autista-graves de conducta-Tdah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ES" sz="11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Otros trastornos mentales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ES" sz="11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Enfermedades raras y crónicas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ES" sz="11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Discapacidad Visual-intelectual-auditiva-física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CustomShape 1"/>
          <p:cNvSpPr/>
          <p:nvPr/>
        </p:nvSpPr>
        <p:spPr>
          <a:xfrm>
            <a:off x="3929189" y="2685600"/>
            <a:ext cx="2381040" cy="565560"/>
          </a:xfrm>
          <a:custGeom>
            <a:avLst/>
            <a:gdLst/>
            <a:ahLst/>
            <a:cxnLst/>
            <a:rect l="l" t="t" r="r" b="b"/>
            <a:pathLst>
              <a:path w="2382011" h="566810">
                <a:moveTo>
                  <a:pt x="0" y="0"/>
                </a:moveTo>
                <a:lnTo>
                  <a:pt x="0" y="386264"/>
                </a:lnTo>
                <a:lnTo>
                  <a:pt x="2382011" y="386264"/>
                </a:lnTo>
                <a:lnTo>
                  <a:pt x="2382011" y="566810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7" name="CustomShape 3"/>
          <p:cNvSpPr/>
          <p:nvPr/>
        </p:nvSpPr>
        <p:spPr>
          <a:xfrm>
            <a:off x="1506451" y="2685600"/>
            <a:ext cx="2381040" cy="565560"/>
          </a:xfrm>
          <a:custGeom>
            <a:avLst/>
            <a:gdLst/>
            <a:ahLst/>
            <a:cxnLst/>
            <a:rect l="l" t="t" r="r" b="b"/>
            <a:pathLst>
              <a:path w="2382011" h="566810">
                <a:moveTo>
                  <a:pt x="2382011" y="0"/>
                </a:moveTo>
                <a:lnTo>
                  <a:pt x="2382011" y="386264"/>
                </a:lnTo>
                <a:lnTo>
                  <a:pt x="0" y="386264"/>
                </a:lnTo>
                <a:lnTo>
                  <a:pt x="0" y="566810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8" name="CustomShape 4"/>
          <p:cNvSpPr/>
          <p:nvPr/>
        </p:nvSpPr>
        <p:spPr>
          <a:xfrm>
            <a:off x="2934360" y="1674177"/>
            <a:ext cx="1947960" cy="1236600"/>
          </a:xfrm>
          <a:prstGeom prst="roundRect">
            <a:avLst>
              <a:gd name="adj" fmla="val 10000"/>
            </a:avLst>
          </a:prstGeom>
          <a:solidFill>
            <a:srgbClr val="0070C0"/>
          </a:solidFill>
          <a:ln>
            <a:solidFill>
              <a:schemeClr val="accent4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</p:sp>
      <p:sp>
        <p:nvSpPr>
          <p:cNvPr id="79" name="CustomShape 5"/>
          <p:cNvSpPr/>
          <p:nvPr/>
        </p:nvSpPr>
        <p:spPr>
          <a:xfrm>
            <a:off x="3122834" y="1604311"/>
            <a:ext cx="1947960" cy="1236600"/>
          </a:xfrm>
          <a:prstGeom prst="roundRect">
            <a:avLst>
              <a:gd name="adj" fmla="val 10000"/>
            </a:avLst>
          </a:prstGeom>
          <a:solidFill>
            <a:srgbClr val="0070C0"/>
          </a:solidFill>
          <a:ln>
            <a:solidFill>
              <a:schemeClr val="accent4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127800" tIns="127800" rIns="90000" bIns="127440" anchor="ctr"/>
          <a:lstStyle/>
          <a:p>
            <a:pPr algn="ctr">
              <a:lnSpc>
                <a:spcPct val="90000"/>
              </a:lnSpc>
            </a:pPr>
            <a:r>
              <a:rPr lang="es-ES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Fases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0" name="CustomShape 6"/>
          <p:cNvSpPr/>
          <p:nvPr/>
        </p:nvSpPr>
        <p:spPr>
          <a:xfrm>
            <a:off x="757155" y="3252240"/>
            <a:ext cx="1947960" cy="123660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1">
                  <a:tint val="35000"/>
                  <a:satMod val="253000"/>
                </a:schemeClr>
              </a:gs>
              <a:gs pos="50000">
                <a:schemeClr val="accent1">
                  <a:tint val="42000"/>
                  <a:satMod val="255000"/>
                </a:schemeClr>
              </a:gs>
              <a:gs pos="97000">
                <a:schemeClr val="accent1">
                  <a:tint val="53000"/>
                  <a:satMod val="260000"/>
                </a:schemeClr>
              </a:gs>
              <a:gs pos="100000">
                <a:schemeClr val="accent1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1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81" name="CustomShape 7"/>
          <p:cNvSpPr/>
          <p:nvPr/>
        </p:nvSpPr>
        <p:spPr>
          <a:xfrm>
            <a:off x="961530" y="3363858"/>
            <a:ext cx="1947960" cy="123660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1">
                  <a:tint val="35000"/>
                  <a:satMod val="253000"/>
                </a:schemeClr>
              </a:gs>
              <a:gs pos="50000">
                <a:schemeClr val="accent1">
                  <a:tint val="42000"/>
                  <a:satMod val="255000"/>
                </a:schemeClr>
              </a:gs>
              <a:gs pos="97000">
                <a:schemeClr val="accent1">
                  <a:tint val="53000"/>
                  <a:satMod val="260000"/>
                </a:schemeClr>
              </a:gs>
              <a:gs pos="100000">
                <a:schemeClr val="accent1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1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127800" tIns="127800" rIns="90000" bIns="127440" anchor="ctr"/>
          <a:lstStyle/>
          <a:p>
            <a:pPr algn="ctr">
              <a:lnSpc>
                <a:spcPct val="90000"/>
              </a:lnSpc>
            </a:pPr>
            <a:r>
              <a:rPr lang="es-ES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Detección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2" name="CustomShape 8"/>
          <p:cNvSpPr/>
          <p:nvPr/>
        </p:nvSpPr>
        <p:spPr>
          <a:xfrm>
            <a:off x="3042525" y="3159302"/>
            <a:ext cx="1947960" cy="123660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2">
                  <a:tint val="35000"/>
                  <a:satMod val="253000"/>
                </a:schemeClr>
              </a:gs>
              <a:gs pos="50000">
                <a:schemeClr val="accent2">
                  <a:tint val="42000"/>
                  <a:satMod val="255000"/>
                </a:schemeClr>
              </a:gs>
              <a:gs pos="97000">
                <a:schemeClr val="accent2">
                  <a:tint val="53000"/>
                  <a:satMod val="260000"/>
                </a:schemeClr>
              </a:gs>
              <a:gs pos="100000">
                <a:schemeClr val="accent2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2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</p:sp>
      <p:sp>
        <p:nvSpPr>
          <p:cNvPr id="83" name="CustomShape 9"/>
          <p:cNvSpPr/>
          <p:nvPr/>
        </p:nvSpPr>
        <p:spPr>
          <a:xfrm>
            <a:off x="3290436" y="3477693"/>
            <a:ext cx="1947960" cy="123660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2">
                  <a:tint val="35000"/>
                  <a:satMod val="253000"/>
                </a:schemeClr>
              </a:gs>
              <a:gs pos="50000">
                <a:schemeClr val="accent2">
                  <a:tint val="42000"/>
                  <a:satMod val="255000"/>
                </a:schemeClr>
              </a:gs>
              <a:gs pos="97000">
                <a:schemeClr val="accent2">
                  <a:tint val="53000"/>
                  <a:satMod val="260000"/>
                </a:schemeClr>
              </a:gs>
              <a:gs pos="100000">
                <a:schemeClr val="accent2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2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  <p:txBody>
          <a:bodyPr lIns="127800" tIns="127800" rIns="90000" bIns="127440" anchor="ctr"/>
          <a:lstStyle/>
          <a:p>
            <a:pPr algn="ctr">
              <a:lnSpc>
                <a:spcPct val="90000"/>
              </a:lnSpc>
            </a:pPr>
            <a:r>
              <a:rPr lang="es-ES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Identificación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4" name="CustomShape 10"/>
          <p:cNvSpPr/>
          <p:nvPr/>
        </p:nvSpPr>
        <p:spPr>
          <a:xfrm>
            <a:off x="5578020" y="3252240"/>
            <a:ext cx="1947960" cy="123660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3">
                  <a:tint val="35000"/>
                  <a:satMod val="253000"/>
                </a:schemeClr>
              </a:gs>
              <a:gs pos="50000">
                <a:schemeClr val="accent3">
                  <a:tint val="42000"/>
                  <a:satMod val="255000"/>
                </a:schemeClr>
              </a:gs>
              <a:gs pos="97000">
                <a:schemeClr val="accent3">
                  <a:tint val="53000"/>
                  <a:satMod val="260000"/>
                </a:schemeClr>
              </a:gs>
              <a:gs pos="100000">
                <a:schemeClr val="accent3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3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</p:sp>
      <p:sp>
        <p:nvSpPr>
          <p:cNvPr id="85" name="CustomShape 11"/>
          <p:cNvSpPr/>
          <p:nvPr/>
        </p:nvSpPr>
        <p:spPr>
          <a:xfrm>
            <a:off x="5836048" y="3429000"/>
            <a:ext cx="1947960" cy="123660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3">
                  <a:tint val="35000"/>
                  <a:satMod val="253000"/>
                </a:schemeClr>
              </a:gs>
              <a:gs pos="50000">
                <a:schemeClr val="accent3">
                  <a:tint val="42000"/>
                  <a:satMod val="255000"/>
                </a:schemeClr>
              </a:gs>
              <a:gs pos="97000">
                <a:schemeClr val="accent3">
                  <a:tint val="53000"/>
                  <a:satMod val="260000"/>
                </a:schemeClr>
              </a:gs>
              <a:gs pos="100000">
                <a:schemeClr val="accent3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3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127800" tIns="127800" rIns="90000" bIns="127440" anchor="ctr"/>
          <a:lstStyle/>
          <a:p>
            <a:pPr algn="ctr">
              <a:lnSpc>
                <a:spcPct val="90000"/>
              </a:lnSpc>
            </a:pPr>
            <a:r>
              <a:rPr lang="es-ES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Respuesta educativa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6" name="CustomShape 12"/>
          <p:cNvSpPr/>
          <p:nvPr/>
        </p:nvSpPr>
        <p:spPr>
          <a:xfrm>
            <a:off x="951120" y="404640"/>
            <a:ext cx="7142760" cy="881280"/>
          </a:xfrm>
          <a:prstGeom prst="rect">
            <a:avLst/>
          </a:prstGeom>
          <a:solidFill>
            <a:srgbClr val="0070C0"/>
          </a:solidFill>
          <a:ln>
            <a:solidFill>
              <a:srgbClr val="7D5FA0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s-ES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Alumnado con </a:t>
            </a:r>
            <a:r>
              <a:rPr lang="es-ES" sz="2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N</a:t>
            </a:r>
            <a:r>
              <a:rPr lang="es-ES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ecesidades </a:t>
            </a:r>
            <a:r>
              <a:rPr lang="es-ES" sz="2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</a:t>
            </a:r>
            <a:r>
              <a:rPr lang="es-ES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specíficas de </a:t>
            </a:r>
            <a:r>
              <a:rPr lang="es-ES" sz="2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</a:t>
            </a:r>
            <a:r>
              <a:rPr lang="es-ES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poyo </a:t>
            </a:r>
            <a:r>
              <a:rPr lang="es-ES" sz="2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</a:t>
            </a:r>
            <a:r>
              <a:rPr lang="es-ES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ducativo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CustomShape 1"/>
          <p:cNvSpPr/>
          <p:nvPr/>
        </p:nvSpPr>
        <p:spPr>
          <a:xfrm>
            <a:off x="936571" y="330569"/>
            <a:ext cx="7405560" cy="13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/>
            <a:r>
              <a:rPr lang="es-ES" sz="3600" b="1" u="sng" strike="noStrike" spc="-1" dirty="0">
                <a:solidFill>
                  <a:schemeClr val="tx2">
                    <a:lumMod val="60000"/>
                    <a:lumOff val="40000"/>
                  </a:schemeClr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FASE DE DETECCIÓN</a:t>
            </a:r>
            <a:endParaRPr lang="es-ES" sz="1800" b="1" strike="noStrike" spc="-1" dirty="0">
              <a:solidFill>
                <a:schemeClr val="tx2">
                  <a:lumMod val="60000"/>
                  <a:lumOff val="40000"/>
                </a:schemeClr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8" name="CustomShape 2"/>
          <p:cNvSpPr/>
          <p:nvPr/>
        </p:nvSpPr>
        <p:spPr>
          <a:xfrm>
            <a:off x="672989" y="1614691"/>
            <a:ext cx="7534440" cy="423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16000" indent="-21528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Durante el proceso de nueva escolarización </a:t>
            </a:r>
            <a:r>
              <a:rPr lang="es-ES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(alumnado de nueva matriculación o de incorporación tardía al sistema educativo).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16000" indent="-21528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Durante el proceso de enseñanza-aprendizaje.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16000" indent="-21528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Durante el desarrollo de procedimientos o pruebas generalizadas de carácter prescriptivo </a:t>
            </a:r>
            <a:r>
              <a:rPr lang="es-ES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(Procedimientos prescriptivos para detectar alumnado NEAE. Por ej. El Protocolo de Detección del alumnado NEAE por presentar AACCII).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CustomShape 1"/>
          <p:cNvSpPr/>
          <p:nvPr/>
        </p:nvSpPr>
        <p:spPr>
          <a:xfrm>
            <a:off x="880560" y="836640"/>
            <a:ext cx="7405560" cy="13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/>
            <a:r>
              <a:rPr lang="es-ES" sz="3600" b="1" u="sng" strike="noStrike" spc="-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Detección durante el proceso de enseñanza-aprendizaje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0" name="CustomShape 2"/>
          <p:cNvSpPr/>
          <p:nvPr/>
        </p:nvSpPr>
        <p:spPr>
          <a:xfrm>
            <a:off x="664800" y="1982521"/>
            <a:ext cx="7738971" cy="5365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es-ES" sz="28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C</a:t>
            </a: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uando se observe alguna de las siguientes                           circunstancias:</a:t>
            </a:r>
            <a:endParaRPr lang="es-ES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s-ES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  <a:ea typeface="DejaVu Sans"/>
            </a:endParaRP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Rendimiento inferior o superior al esperado.</a:t>
            </a:r>
            <a:endParaRPr lang="es-ES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s-ES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  <a:ea typeface="DejaVu Sans"/>
            </a:endParaRP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Diferencia significativa con respecto a la media en cualquiera de los ámbitos del desarrollo y/o ritmo/estilo de aprendizaje (motor, sensorial, comunicativo, social, afectivo, atencional…)</a:t>
            </a:r>
            <a:endParaRPr lang="es-ES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s-ES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  <a:ea typeface="DejaVu Sans"/>
            </a:endParaRP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Contexto familiar poco favorecedor.</a:t>
            </a:r>
            <a:endParaRPr lang="es-ES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s-ES" sz="2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  <a:ea typeface="DejaVu Sans"/>
            </a:endParaRPr>
          </a:p>
          <a:p>
            <a:pPr marL="342900" indent="-3429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Estas circunstancias no se expliquen por factores coyunturales o transitorios.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CustomShape 1"/>
          <p:cNvSpPr/>
          <p:nvPr/>
        </p:nvSpPr>
        <p:spPr>
          <a:xfrm>
            <a:off x="822240" y="668880"/>
            <a:ext cx="7405560" cy="13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/>
            <a:r>
              <a:rPr lang="es-ES" sz="3600" b="1" u="sng" strike="noStrike" spc="-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Detección durante el proceso de enseñanza-aprendizaje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2" name="CustomShape 2"/>
          <p:cNvSpPr/>
          <p:nvPr/>
        </p:nvSpPr>
        <p:spPr>
          <a:xfrm>
            <a:off x="742860" y="2025000"/>
            <a:ext cx="7202880" cy="4478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16000" indent="-21528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lang="es-ES" sz="22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Detección en el contexto educativo </a:t>
            </a:r>
            <a:r>
              <a:rPr lang="es-ES" sz="1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(programa de tránsito, evaluaciones iniciales, trimestrales o cualquier momento del proceso de E-A).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3" name="CustomShape 3"/>
          <p:cNvSpPr/>
          <p:nvPr/>
        </p:nvSpPr>
        <p:spPr>
          <a:xfrm>
            <a:off x="742860" y="3015514"/>
            <a:ext cx="7061400" cy="441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16000" indent="-21528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lang="es-ES" sz="22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Detección en el contexto familiar: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algn="just">
              <a:lnSpc>
                <a:spcPct val="100000"/>
              </a:lnSpc>
            </a:pPr>
            <a:r>
              <a:rPr lang="es-ES" sz="1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1.- La familia solicitará una entrevista con el tutor o tutora.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algn="just">
              <a:lnSpc>
                <a:spcPct val="100000"/>
              </a:lnSpc>
            </a:pPr>
            <a:r>
              <a:rPr lang="es-ES" sz="1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2.- Cuando presente diagnósticos y/o informes externos al centro, el tutor o tutora, le indicará que esta documentación deberá ser presentada en la secretaría 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algn="just">
              <a:lnSpc>
                <a:spcPct val="100000"/>
              </a:lnSpc>
            </a:pPr>
            <a:r>
              <a:rPr lang="es-ES" sz="1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3.- Traslado de la información por el tutor o tutora a la Jefatura de Estudios. 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algn="just">
              <a:lnSpc>
                <a:spcPct val="100000"/>
              </a:lnSpc>
            </a:pPr>
            <a:r>
              <a:rPr lang="es-ES" sz="18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* Dejar constancia de todas las reuniones por escrito</a:t>
            </a: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CustomShape 1"/>
          <p:cNvSpPr/>
          <p:nvPr/>
        </p:nvSpPr>
        <p:spPr>
          <a:xfrm>
            <a:off x="716400" y="764640"/>
            <a:ext cx="7405560" cy="13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ES" sz="3600" b="1" u="sng" strike="noStrike" spc="-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Detección durante el proceso de enseñanza-aprendizaje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5" name="CustomShape 2"/>
          <p:cNvSpPr/>
          <p:nvPr/>
        </p:nvSpPr>
        <p:spPr>
          <a:xfrm>
            <a:off x="658440" y="1584000"/>
            <a:ext cx="7693560" cy="5275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ES" sz="18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En ambos casos, tanto si se detecta en el contexto educativo como en el escolar, se debe seguir el siguiente procedimiento: 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ES" sz="18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1. Reunión del equipo docente con representación del equipo de orientación del Centro: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lvl="1" indent="-21528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Análisis de los indicios de NEAE detectados.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lvl="1" indent="-21528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Valoración de la eficacia de las medidas que se vienen aplicando.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lvl="1" indent="-21528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Toma de decisiones sobre la continuidad de las medidas aplicadas o de cuáles se van a aplicar. 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lvl="1" indent="-21528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Establecer un cronograma de seguimiento de las medidas adoptadas.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lvl="1" indent="-21528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Acta del tutor/a que firman todos los asistentes y comunicación a la Jefatura de Estudios</a:t>
            </a:r>
            <a:r>
              <a:rPr lang="es-ES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.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6" name="CustomShape 3"/>
          <p:cNvSpPr/>
          <p:nvPr/>
        </p:nvSpPr>
        <p:spPr>
          <a:xfrm>
            <a:off x="1560240" y="5085360"/>
            <a:ext cx="6999840" cy="912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CustomShape 1"/>
          <p:cNvSpPr/>
          <p:nvPr/>
        </p:nvSpPr>
        <p:spPr>
          <a:xfrm>
            <a:off x="971640" y="950400"/>
            <a:ext cx="7405560" cy="13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/>
            <a:r>
              <a:rPr lang="es-ES" sz="3600" b="1" u="sng" strike="noStrike" spc="-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Detección durante el proceso de enseñanza-aprendizaje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8" name="CustomShape 2"/>
          <p:cNvSpPr/>
          <p:nvPr/>
        </p:nvSpPr>
        <p:spPr>
          <a:xfrm>
            <a:off x="683640" y="1342080"/>
            <a:ext cx="7539840" cy="4830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9" name="CustomShape 3"/>
          <p:cNvSpPr/>
          <p:nvPr/>
        </p:nvSpPr>
        <p:spPr>
          <a:xfrm>
            <a:off x="827640" y="1728000"/>
            <a:ext cx="6999840" cy="912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ES" sz="2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2.  Reunión con la familia: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ES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El tutor o tutora se reunirá con la familia con objeto de informarles de las decisiones y acuerdos adoptados.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00" name="Picture 2"/>
          <p:cNvPicPr/>
          <p:nvPr/>
        </p:nvPicPr>
        <p:blipFill>
          <a:blip r:embed="rId2"/>
          <a:stretch/>
        </p:blipFill>
        <p:spPr>
          <a:xfrm>
            <a:off x="2483640" y="3933000"/>
            <a:ext cx="4031640" cy="22568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CustomShape 1"/>
          <p:cNvSpPr/>
          <p:nvPr/>
        </p:nvSpPr>
        <p:spPr>
          <a:xfrm>
            <a:off x="880560" y="593897"/>
            <a:ext cx="7405560" cy="13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r>
              <a:rPr lang="es-ES" sz="3600" b="1" u="sng" strike="noStrike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Detección durante el proceso de enseñanza-aprendizaje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2" name="CustomShape 2"/>
          <p:cNvSpPr/>
          <p:nvPr/>
        </p:nvSpPr>
        <p:spPr>
          <a:xfrm>
            <a:off x="746820" y="1811880"/>
            <a:ext cx="7673040" cy="504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es-ES" sz="22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Procedimiento de solicitud de evaluación psicopedagógica: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lvl="1" indent="-21528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lang="es-ES" sz="2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Tras un período no inferior a tres meses.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41200"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lvl="1" indent="-21528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lang="es-ES" sz="2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Reunión del equipo docente donde se analizarán las medidas adoptadas hasta el momento.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lvl="1" indent="-21528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lang="es-ES" sz="2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El tutor/a recabará la información necesaria para cumplimentar la solicitud de valoración, incluyendo medidas adoptadas y motivos por los que no han dado resultado.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41200"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lvl="1" indent="-21528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lang="es-ES" sz="22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Entrega de la solicitud de valoración a JE</a:t>
            </a:r>
            <a:r>
              <a:rPr lang="es-ES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41200"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CustomShape 1"/>
          <p:cNvSpPr/>
          <p:nvPr/>
        </p:nvSpPr>
        <p:spPr>
          <a:xfrm>
            <a:off x="903240" y="878400"/>
            <a:ext cx="7405560" cy="13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r>
              <a:rPr lang="es-ES" sz="3600" b="1" u="sng" strike="noStrike" spc="-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Detección durante el proceso de enseñanza-aprendizaje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4" name="CustomShape 2"/>
          <p:cNvSpPr/>
          <p:nvPr/>
        </p:nvSpPr>
        <p:spPr>
          <a:xfrm>
            <a:off x="735480" y="1956445"/>
            <a:ext cx="7505280" cy="413955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Procedimiento de solicitud de evaluación psicopedagógica: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Jefatura de Estudios y Orientador/a aplicarán los criterios de                  priorización: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041480" lvl="2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</a:t>
            </a: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Naturaleza y gravedad 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de las necesidades detectadas.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041480" lvl="2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</a:t>
            </a: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Nivel educativo 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(2º ciclo de Infantil; 1º ciclo de EP; 1º y 2º curso de ESO).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041480" lvl="2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</a:t>
            </a: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Existencia de valoraciones previas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tanto educativas como de otras administraciones.</a:t>
            </a:r>
            <a:endParaRPr lang="es-ES" sz="20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  <a:ea typeface="DejaVu Sans"/>
            </a:endParaRPr>
          </a:p>
          <a:p>
            <a:pPr marL="699120" lvl="2">
              <a:lnSpc>
                <a:spcPct val="100000"/>
              </a:lnSpc>
              <a:buClr>
                <a:srgbClr val="000000"/>
              </a:buClr>
            </a:pP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El profesional de la orientación podrá concluir que: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241200"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914400" lvl="2" indent="-21528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El alumno o alumna no precisa la realización de la EP.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914400" lvl="2" indent="-215280" algn="just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Presenta indicios y requiere la realización de la EP. 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CustomShape 1"/>
          <p:cNvSpPr/>
          <p:nvPr/>
        </p:nvSpPr>
        <p:spPr>
          <a:xfrm>
            <a:off x="873720" y="449280"/>
            <a:ext cx="7405560" cy="13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/>
            <a:r>
              <a:rPr lang="es-ES" sz="3600" b="1" u="sng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FASE DE IDENTIFICACIÓN</a:t>
            </a:r>
            <a:endParaRPr lang="es-ES" sz="36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6" name="CustomShape 2"/>
          <p:cNvSpPr/>
          <p:nvPr/>
        </p:nvSpPr>
        <p:spPr>
          <a:xfrm>
            <a:off x="1279440" y="1628640"/>
            <a:ext cx="6999840" cy="2648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7" name="CustomShape 3"/>
          <p:cNvSpPr/>
          <p:nvPr/>
        </p:nvSpPr>
        <p:spPr>
          <a:xfrm>
            <a:off x="461669" y="1628640"/>
            <a:ext cx="4908617" cy="1662394"/>
          </a:xfrm>
          <a:prstGeom prst="cloudCallout">
            <a:avLst>
              <a:gd name="adj1" fmla="val -20833"/>
              <a:gd name="adj2" fmla="val 62500"/>
            </a:avLst>
          </a:prstGeom>
          <a:ln>
            <a:solidFill>
              <a:srgbClr val="98601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s-ES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Profesionales implicados en la realización de la EP.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8" name="CustomShape 4"/>
          <p:cNvSpPr/>
          <p:nvPr/>
        </p:nvSpPr>
        <p:spPr>
          <a:xfrm>
            <a:off x="4020456" y="3291034"/>
            <a:ext cx="4046784" cy="2437646"/>
          </a:xfrm>
          <a:prstGeom prst="verticalScroll">
            <a:avLst>
              <a:gd name="adj" fmla="val 12500"/>
            </a:avLst>
          </a:prstGeom>
          <a:ln>
            <a:solidFill>
              <a:srgbClr val="98601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es-ES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Proceso de evaluación psicopedagógica.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09" name="Picture 4"/>
          <p:cNvPicPr/>
          <p:nvPr/>
        </p:nvPicPr>
        <p:blipFill>
          <a:blip r:embed="rId2"/>
          <a:stretch/>
        </p:blipFill>
        <p:spPr>
          <a:xfrm>
            <a:off x="1076760" y="3584520"/>
            <a:ext cx="2237760" cy="22471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CustomShape 1"/>
          <p:cNvSpPr/>
          <p:nvPr/>
        </p:nvSpPr>
        <p:spPr>
          <a:xfrm>
            <a:off x="899640" y="1196640"/>
            <a:ext cx="7405560" cy="13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ES" sz="4800" b="1" u="sng" strike="noStrike" spc="-1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Identificación: Profesionales implicados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1" name="CustomShape 2"/>
          <p:cNvSpPr/>
          <p:nvPr/>
        </p:nvSpPr>
        <p:spPr>
          <a:xfrm>
            <a:off x="1187280" y="2421000"/>
            <a:ext cx="6999840" cy="4843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2" name="CustomShape 3"/>
          <p:cNvSpPr/>
          <p:nvPr/>
        </p:nvSpPr>
        <p:spPr>
          <a:xfrm>
            <a:off x="819900" y="2335812"/>
            <a:ext cx="2735640" cy="1511280"/>
          </a:xfrm>
          <a:prstGeom prst="ellipse">
            <a:avLst/>
          </a:prstGeom>
          <a:solidFill>
            <a:schemeClr val="bg1"/>
          </a:solidFill>
          <a:ln>
            <a:solidFill>
              <a:srgbClr val="98601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Orientador/a- Departamento de Orientación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3" name="CustomShape 4"/>
          <p:cNvSpPr/>
          <p:nvPr/>
        </p:nvSpPr>
        <p:spPr>
          <a:xfrm>
            <a:off x="5716260" y="2421000"/>
            <a:ext cx="2452680" cy="1511280"/>
          </a:xfrm>
          <a:prstGeom prst="ellipse">
            <a:avLst/>
          </a:prstGeom>
          <a:solidFill>
            <a:schemeClr val="bg1"/>
          </a:solidFill>
          <a:ln>
            <a:solidFill>
              <a:srgbClr val="98601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Tutor/a 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Equipo Docente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4" name="CustomShape 5"/>
          <p:cNvSpPr/>
          <p:nvPr/>
        </p:nvSpPr>
        <p:spPr>
          <a:xfrm>
            <a:off x="3348000" y="3331080"/>
            <a:ext cx="2375640" cy="1511280"/>
          </a:xfrm>
          <a:prstGeom prst="ellipse">
            <a:avLst/>
          </a:prstGeom>
          <a:solidFill>
            <a:schemeClr val="bg1"/>
          </a:solidFill>
          <a:ln>
            <a:solidFill>
              <a:srgbClr val="98601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s-ES" sz="2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Familia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5" name="CustomShape 6"/>
          <p:cNvSpPr/>
          <p:nvPr/>
        </p:nvSpPr>
        <p:spPr>
          <a:xfrm>
            <a:off x="891360" y="4653000"/>
            <a:ext cx="2592720" cy="1511280"/>
          </a:xfrm>
          <a:prstGeom prst="ellipse">
            <a:avLst/>
          </a:prstGeom>
          <a:solidFill>
            <a:schemeClr val="bg1"/>
          </a:solidFill>
          <a:ln>
            <a:solidFill>
              <a:srgbClr val="98601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s-ES" sz="2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Equipo Directivo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6" name="CustomShape 7"/>
          <p:cNvSpPr/>
          <p:nvPr/>
        </p:nvSpPr>
        <p:spPr>
          <a:xfrm>
            <a:off x="5652000" y="4653000"/>
            <a:ext cx="2535120" cy="1511280"/>
          </a:xfrm>
          <a:prstGeom prst="ellipse">
            <a:avLst/>
          </a:prstGeom>
          <a:solidFill>
            <a:schemeClr val="bg1"/>
          </a:solidFill>
          <a:ln>
            <a:solidFill>
              <a:srgbClr val="98601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s-ES" sz="2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Agentes Externos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CustomShape 1"/>
          <p:cNvSpPr/>
          <p:nvPr/>
        </p:nvSpPr>
        <p:spPr>
          <a:xfrm>
            <a:off x="727786" y="1692660"/>
            <a:ext cx="7405560" cy="13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es-ES" sz="4000" b="1" u="sng" strike="noStrike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Identificación: proceso de EP: </a:t>
            </a:r>
            <a:r>
              <a:rPr lang="es-ES" sz="3600" b="1" u="sng" strike="noStrike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Información a la familia y alumnado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8" name="CustomShape 2"/>
          <p:cNvSpPr/>
          <p:nvPr/>
        </p:nvSpPr>
        <p:spPr>
          <a:xfrm>
            <a:off x="711180" y="2512114"/>
            <a:ext cx="7721640" cy="584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Tutor </a:t>
            </a:r>
            <a:r>
              <a:rPr lang="es-ES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convoca entrevista con          </a:t>
            </a: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Familia, alumnado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ES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2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  <a:ea typeface="DejaVu Sans"/>
            </a:endParaRPr>
          </a:p>
          <a:p>
            <a:pPr>
              <a:lnSpc>
                <a:spcPct val="100000"/>
              </a:lnSpc>
            </a:pPr>
            <a:r>
              <a:rPr lang="es-ES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Informa del objetivo de la EP, procedimiento y necesidad de colaboración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ES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Al finalizar el proceso           </a:t>
            </a: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Entrevista de devolución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9" name="CustomShape 3"/>
          <p:cNvSpPr/>
          <p:nvPr/>
        </p:nvSpPr>
        <p:spPr>
          <a:xfrm>
            <a:off x="4860000" y="2772111"/>
            <a:ext cx="719280" cy="48384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solidFill>
              <a:srgbClr val="98601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0" name="CustomShape 4"/>
          <p:cNvSpPr/>
          <p:nvPr/>
        </p:nvSpPr>
        <p:spPr>
          <a:xfrm>
            <a:off x="2087280" y="3404011"/>
            <a:ext cx="483840" cy="7884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solidFill>
              <a:srgbClr val="98601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1" name="CustomShape 5"/>
          <p:cNvSpPr/>
          <p:nvPr/>
        </p:nvSpPr>
        <p:spPr>
          <a:xfrm>
            <a:off x="2087280" y="4998512"/>
            <a:ext cx="483840" cy="7884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solidFill>
              <a:srgbClr val="98601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es-ES" dirty="0"/>
          </a:p>
        </p:txBody>
      </p:sp>
      <p:sp>
        <p:nvSpPr>
          <p:cNvPr id="122" name="CustomShape 6"/>
          <p:cNvSpPr/>
          <p:nvPr/>
        </p:nvSpPr>
        <p:spPr>
          <a:xfrm>
            <a:off x="3798074" y="5765795"/>
            <a:ext cx="791280" cy="48384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solidFill>
              <a:srgbClr val="98601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CustomShape 1"/>
          <p:cNvSpPr/>
          <p:nvPr/>
        </p:nvSpPr>
        <p:spPr>
          <a:xfrm>
            <a:off x="872640" y="1412640"/>
            <a:ext cx="7405560" cy="13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r>
              <a:rPr lang="es-ES" sz="3600" b="1" u="sng" strike="noStrike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Identificación: proceso de EP: 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lang="es-ES" sz="3600" b="1" u="sng" strike="noStrike" spc="-1" dirty="0">
                <a:solidFill>
                  <a:srgbClr val="0070C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Información del contenido del Informe de EP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4" name="CustomShape 2"/>
          <p:cNvSpPr/>
          <p:nvPr/>
        </p:nvSpPr>
        <p:spPr>
          <a:xfrm>
            <a:off x="865800" y="2009306"/>
            <a:ext cx="7142760" cy="4662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ES" sz="20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El orientador u orientadora convocará las siguientes ENTREVISTAS: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5" name="CustomShape 3"/>
          <p:cNvSpPr/>
          <p:nvPr/>
        </p:nvSpPr>
        <p:spPr>
          <a:xfrm>
            <a:off x="1478880" y="2984378"/>
            <a:ext cx="5832000" cy="647280"/>
          </a:xfrm>
          <a:prstGeom prst="rect">
            <a:avLst/>
          </a:prstGeom>
          <a:solidFill>
            <a:srgbClr val="00B0F0"/>
          </a:solidFill>
          <a:ln>
            <a:solidFill>
              <a:srgbClr val="98601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s-ES" sz="18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Franklin Gothic Book"/>
                <a:ea typeface="DejaVu Sans"/>
              </a:rPr>
              <a:t>ENTREVISTA DEVOLUCIÓN TUTOR/A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6" name="CustomShape 4"/>
          <p:cNvSpPr/>
          <p:nvPr/>
        </p:nvSpPr>
        <p:spPr>
          <a:xfrm>
            <a:off x="1491480" y="3826980"/>
            <a:ext cx="5832000" cy="647280"/>
          </a:xfrm>
          <a:prstGeom prst="rect">
            <a:avLst/>
          </a:prstGeom>
          <a:solidFill>
            <a:srgbClr val="00B0F0"/>
          </a:solidFill>
          <a:ln>
            <a:solidFill>
              <a:srgbClr val="98601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s-ES" sz="18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Franklin Gothic Book"/>
                <a:ea typeface="DejaVu Sans"/>
              </a:rPr>
              <a:t>ENTREVISTA DEVOLUCIÓN OTROS PROFESIONALES IMPLICADOS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7" name="CustomShape 5"/>
          <p:cNvSpPr/>
          <p:nvPr/>
        </p:nvSpPr>
        <p:spPr>
          <a:xfrm>
            <a:off x="1491480" y="4730760"/>
            <a:ext cx="5832000" cy="647280"/>
          </a:xfrm>
          <a:prstGeom prst="rect">
            <a:avLst/>
          </a:prstGeom>
          <a:solidFill>
            <a:srgbClr val="00B0F0"/>
          </a:solidFill>
          <a:ln>
            <a:solidFill>
              <a:srgbClr val="98601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s-ES" sz="18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Franklin Gothic Book"/>
                <a:ea typeface="DejaVu Sans"/>
              </a:rPr>
              <a:t>ENTREVISTA DEVOLUCIÓN FAMILIA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8" name="CustomShape 6"/>
          <p:cNvSpPr/>
          <p:nvPr/>
        </p:nvSpPr>
        <p:spPr>
          <a:xfrm>
            <a:off x="1478880" y="5570173"/>
            <a:ext cx="5832000" cy="647280"/>
          </a:xfrm>
          <a:prstGeom prst="rect">
            <a:avLst/>
          </a:prstGeom>
          <a:solidFill>
            <a:srgbClr val="00B0F0"/>
          </a:solidFill>
          <a:ln>
            <a:solidFill>
              <a:srgbClr val="986014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es-ES" sz="18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Franklin Gothic Book"/>
                <a:ea typeface="DejaVu Sans"/>
              </a:rPr>
              <a:t>ENTREVISTA DEVOLUCIÓN ALUMNO/A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CustomShape 1"/>
          <p:cNvSpPr/>
          <p:nvPr/>
        </p:nvSpPr>
        <p:spPr>
          <a:xfrm>
            <a:off x="422820" y="662040"/>
            <a:ext cx="8298360" cy="1470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s-ES" sz="3600" b="1" u="sng" strike="noStrike" spc="-1" dirty="0">
                <a:solidFill>
                  <a:srgbClr val="802017"/>
                </a:solidFill>
                <a:uFill>
                  <a:solidFill>
                    <a:srgbClr val="FFFFFF"/>
                  </a:solidFill>
                </a:uFill>
                <a:latin typeface="Constantia"/>
              </a:rPr>
              <a:t>FASE ORGANIZACIÓN RESPUESTA EDUCATIVA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30" name="Picture 2"/>
          <p:cNvPicPr/>
          <p:nvPr/>
        </p:nvPicPr>
        <p:blipFill>
          <a:blip r:embed="rId2"/>
          <a:stretch/>
        </p:blipFill>
        <p:spPr>
          <a:xfrm>
            <a:off x="827314" y="2133000"/>
            <a:ext cx="7503885" cy="3815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CustomShape 1"/>
          <p:cNvSpPr/>
          <p:nvPr/>
        </p:nvSpPr>
        <p:spPr>
          <a:xfrm>
            <a:off x="857880" y="537028"/>
            <a:ext cx="7405560" cy="111545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s-ES" sz="4400" b="1" u="sng" strike="noStrike" spc="-1" dirty="0">
                <a:solidFill>
                  <a:srgbClr val="802017"/>
                </a:solidFill>
                <a:uFill>
                  <a:solidFill>
                    <a:srgbClr val="FFFFFF"/>
                  </a:solidFill>
                </a:uFill>
                <a:latin typeface="Constantia"/>
              </a:rPr>
              <a:t>Organización de la respuesta educativa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2" name="CustomShape 2"/>
          <p:cNvSpPr/>
          <p:nvPr/>
        </p:nvSpPr>
        <p:spPr>
          <a:xfrm>
            <a:off x="735480" y="1652485"/>
            <a:ext cx="7673040" cy="504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s-ES" sz="28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Respuesta educativa ordinaria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ES" sz="2000" b="1" u="sng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Medidas y programas generales de atención a la diversidad: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000" b="0" u="sng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Programas de refuerzo para la recuperación de aprendizajes no adquiridos.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000" b="0" u="sng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Planes específicos para alumnado que no promocione de curso.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000" b="0" u="sng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Programas de refuerzo de materias troncales para 1º y 4º de ESO.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000" b="0" u="sng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Programas para la mejora del aprendizaje y el rendimiento (PMAR)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000" b="0" u="sng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Permanencia de un año más en el mismo curso, una vez agotadas el resto de medidas generales.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Cualquier otra medida general regulada por la Consejería. 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CustomShape 1"/>
          <p:cNvSpPr/>
          <p:nvPr/>
        </p:nvSpPr>
        <p:spPr>
          <a:xfrm>
            <a:off x="782100" y="565795"/>
            <a:ext cx="7405560" cy="1326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s-ES" sz="4400" b="1" u="sng" strike="noStrike" spc="-1" dirty="0">
                <a:solidFill>
                  <a:srgbClr val="802017"/>
                </a:solidFill>
                <a:uFill>
                  <a:solidFill>
                    <a:srgbClr val="FFFFFF"/>
                  </a:solidFill>
                </a:uFill>
                <a:latin typeface="Constantia"/>
              </a:rPr>
              <a:t>Organización de la respuesta educativa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4" name="CustomShape 2"/>
          <p:cNvSpPr/>
          <p:nvPr/>
        </p:nvSpPr>
        <p:spPr>
          <a:xfrm>
            <a:off x="648360" y="2008869"/>
            <a:ext cx="7673040" cy="504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s-ES" sz="28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Respuesta educativa ordinaria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ES" sz="28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A nivel de aula: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456480">
              <a:lnSpc>
                <a:spcPct val="100000"/>
              </a:lnSpc>
              <a:buClr>
                <a:srgbClr val="000000"/>
              </a:buClr>
              <a:buFont typeface="StarSymbol"/>
              <a:buAutoNum type="arabicPeriod"/>
            </a:pP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Metodologías didácticas </a:t>
            </a:r>
            <a:r>
              <a:rPr lang="es-ES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favorecedoras de la inclusión 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Aprendizaje basado en proyectos.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Aprendizaje cooperativo.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135" name="Picture 4"/>
          <p:cNvPicPr/>
          <p:nvPr/>
        </p:nvPicPr>
        <p:blipFill>
          <a:blip r:embed="rId2"/>
          <a:stretch/>
        </p:blipFill>
        <p:spPr>
          <a:xfrm>
            <a:off x="5760720" y="3807320"/>
            <a:ext cx="2560680" cy="29138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CustomShape 1"/>
          <p:cNvSpPr/>
          <p:nvPr/>
        </p:nvSpPr>
        <p:spPr>
          <a:xfrm>
            <a:off x="869220" y="536045"/>
            <a:ext cx="7405560" cy="1326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s-ES" sz="4400" b="1" u="sng" strike="noStrike" spc="-1" dirty="0">
                <a:solidFill>
                  <a:srgbClr val="802017"/>
                </a:solidFill>
                <a:uFill>
                  <a:solidFill>
                    <a:srgbClr val="FFFFFF"/>
                  </a:solidFill>
                </a:uFill>
                <a:latin typeface="Constantia"/>
              </a:rPr>
              <a:t>Organización de la respuesta educativa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7" name="CustomShape 2"/>
          <p:cNvSpPr/>
          <p:nvPr/>
        </p:nvSpPr>
        <p:spPr>
          <a:xfrm>
            <a:off x="735480" y="2131194"/>
            <a:ext cx="7673040" cy="504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es-ES" sz="28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Respuesta educativa ordinaria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ES" sz="28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 A nivel de aula: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2. Organización</a:t>
            </a:r>
            <a:r>
              <a:rPr lang="es-ES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de los </a:t>
            </a: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espacios</a:t>
            </a:r>
            <a:r>
              <a:rPr lang="es-ES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y los </a:t>
            </a: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tiempos: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Espacios: </a:t>
            </a:r>
            <a:r>
              <a:rPr lang="es-ES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ubicación cercana al docente, espacios iluminados, pasillos lo más amplio posibles, espacios que posibiliten la interacción entre iguales…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Tiempos: </a:t>
            </a:r>
            <a:r>
              <a:rPr lang="es-ES" sz="24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Flexibilidad a la hora de realizar las tareas.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CustomShape 1"/>
          <p:cNvSpPr/>
          <p:nvPr/>
        </p:nvSpPr>
        <p:spPr>
          <a:xfrm>
            <a:off x="879120" y="-59040"/>
            <a:ext cx="7405560" cy="1326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s-ES" sz="4400" b="1" u="sng" strike="noStrike" spc="-1">
                <a:solidFill>
                  <a:srgbClr val="802017"/>
                </a:solidFill>
                <a:uFill>
                  <a:solidFill>
                    <a:srgbClr val="FFFFFF"/>
                  </a:solidFill>
                </a:uFill>
                <a:latin typeface="Constantia"/>
              </a:rPr>
              <a:t>Organización de la respuesta educativa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9" name="CustomShape 2"/>
          <p:cNvSpPr/>
          <p:nvPr/>
        </p:nvSpPr>
        <p:spPr>
          <a:xfrm>
            <a:off x="683640" y="1124640"/>
            <a:ext cx="7673040" cy="504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Respuesta educativa ordinaria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 A nivel de aula: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3. Diversificación 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de los </a:t>
            </a: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procedimientos 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e</a:t>
            </a: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instrumentos de evaluación: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Uso de </a:t>
            </a: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métodos de evaluación alternativos 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 las pruebas escritas.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Adaptaciones en las pruebas escritas: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Presentación de preguntas de forma secuenciada y detallada.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Presentación de enunciados de forma gráfica o en imágenes.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Selección de aspectos relevantes y esenciales del contenido.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Prueba oral, entrevista, tipo test…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Lectura de las preguntas por parte del profesor/a.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Supervisión del examen durante su realización.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Adaptaciones de tiempo: segmentar la prueba en dos días o más, utilizar la hora siguiente…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CustomShape 1"/>
          <p:cNvSpPr/>
          <p:nvPr/>
        </p:nvSpPr>
        <p:spPr>
          <a:xfrm>
            <a:off x="4969800" y="1993320"/>
            <a:ext cx="3295080" cy="222840"/>
          </a:xfrm>
          <a:custGeom>
            <a:avLst/>
            <a:gdLst/>
            <a:ahLst/>
            <a:cxnLst/>
            <a:rect l="l" t="t" r="r" b="b"/>
            <a:pathLst>
              <a:path w="3296175" h="224097">
                <a:moveTo>
                  <a:pt x="0" y="0"/>
                </a:moveTo>
                <a:lnTo>
                  <a:pt x="0" y="152715"/>
                </a:lnTo>
                <a:lnTo>
                  <a:pt x="3296175" y="152715"/>
                </a:lnTo>
                <a:lnTo>
                  <a:pt x="3296175" y="224097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1" name="CustomShape 2"/>
          <p:cNvSpPr/>
          <p:nvPr/>
        </p:nvSpPr>
        <p:spPr>
          <a:xfrm>
            <a:off x="4969800" y="1993320"/>
            <a:ext cx="2353320" cy="222840"/>
          </a:xfrm>
          <a:custGeom>
            <a:avLst/>
            <a:gdLst/>
            <a:ahLst/>
            <a:cxnLst/>
            <a:rect l="l" t="t" r="r" b="b"/>
            <a:pathLst>
              <a:path w="2354410" h="224097">
                <a:moveTo>
                  <a:pt x="0" y="0"/>
                </a:moveTo>
                <a:lnTo>
                  <a:pt x="0" y="152715"/>
                </a:lnTo>
                <a:lnTo>
                  <a:pt x="2354410" y="152715"/>
                </a:lnTo>
                <a:lnTo>
                  <a:pt x="2354410" y="224097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2" name="CustomShape 3"/>
          <p:cNvSpPr/>
          <p:nvPr/>
        </p:nvSpPr>
        <p:spPr>
          <a:xfrm>
            <a:off x="4969800" y="1993320"/>
            <a:ext cx="1411560" cy="222840"/>
          </a:xfrm>
          <a:custGeom>
            <a:avLst/>
            <a:gdLst/>
            <a:ahLst/>
            <a:cxnLst/>
            <a:rect l="l" t="t" r="r" b="b"/>
            <a:pathLst>
              <a:path w="1412646" h="224097">
                <a:moveTo>
                  <a:pt x="0" y="0"/>
                </a:moveTo>
                <a:lnTo>
                  <a:pt x="0" y="152715"/>
                </a:lnTo>
                <a:lnTo>
                  <a:pt x="1412646" y="152715"/>
                </a:lnTo>
                <a:lnTo>
                  <a:pt x="1412646" y="224097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3" name="CustomShape 4"/>
          <p:cNvSpPr/>
          <p:nvPr/>
        </p:nvSpPr>
        <p:spPr>
          <a:xfrm>
            <a:off x="4969800" y="1993320"/>
            <a:ext cx="469800" cy="222840"/>
          </a:xfrm>
          <a:custGeom>
            <a:avLst/>
            <a:gdLst/>
            <a:ahLst/>
            <a:cxnLst/>
            <a:rect l="l" t="t" r="r" b="b"/>
            <a:pathLst>
              <a:path w="470882" h="224097">
                <a:moveTo>
                  <a:pt x="0" y="0"/>
                </a:moveTo>
                <a:lnTo>
                  <a:pt x="0" y="152715"/>
                </a:lnTo>
                <a:lnTo>
                  <a:pt x="470882" y="152715"/>
                </a:lnTo>
                <a:lnTo>
                  <a:pt x="470882" y="224097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4" name="CustomShape 5"/>
          <p:cNvSpPr/>
          <p:nvPr/>
        </p:nvSpPr>
        <p:spPr>
          <a:xfrm>
            <a:off x="4498920" y="1993320"/>
            <a:ext cx="469800" cy="222840"/>
          </a:xfrm>
          <a:custGeom>
            <a:avLst/>
            <a:gdLst/>
            <a:ahLst/>
            <a:cxnLst/>
            <a:rect l="l" t="t" r="r" b="b"/>
            <a:pathLst>
              <a:path w="470882" h="224097">
                <a:moveTo>
                  <a:pt x="470882" y="0"/>
                </a:moveTo>
                <a:lnTo>
                  <a:pt x="470882" y="152715"/>
                </a:lnTo>
                <a:lnTo>
                  <a:pt x="0" y="152715"/>
                </a:lnTo>
                <a:lnTo>
                  <a:pt x="0" y="224097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5" name="CustomShape 6"/>
          <p:cNvSpPr/>
          <p:nvPr/>
        </p:nvSpPr>
        <p:spPr>
          <a:xfrm>
            <a:off x="3557160" y="1993320"/>
            <a:ext cx="1411560" cy="222840"/>
          </a:xfrm>
          <a:custGeom>
            <a:avLst/>
            <a:gdLst/>
            <a:ahLst/>
            <a:cxnLst/>
            <a:rect l="l" t="t" r="r" b="b"/>
            <a:pathLst>
              <a:path w="1412646" h="224097">
                <a:moveTo>
                  <a:pt x="1412646" y="0"/>
                </a:moveTo>
                <a:lnTo>
                  <a:pt x="1412646" y="152715"/>
                </a:lnTo>
                <a:lnTo>
                  <a:pt x="0" y="152715"/>
                </a:lnTo>
                <a:lnTo>
                  <a:pt x="0" y="224097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6" name="CustomShape 7"/>
          <p:cNvSpPr/>
          <p:nvPr/>
        </p:nvSpPr>
        <p:spPr>
          <a:xfrm>
            <a:off x="2615400" y="1993320"/>
            <a:ext cx="2353320" cy="222840"/>
          </a:xfrm>
          <a:custGeom>
            <a:avLst/>
            <a:gdLst/>
            <a:ahLst/>
            <a:cxnLst/>
            <a:rect l="l" t="t" r="r" b="b"/>
            <a:pathLst>
              <a:path w="2354410" h="224097">
                <a:moveTo>
                  <a:pt x="2354410" y="0"/>
                </a:moveTo>
                <a:lnTo>
                  <a:pt x="2354410" y="152715"/>
                </a:lnTo>
                <a:lnTo>
                  <a:pt x="0" y="152715"/>
                </a:lnTo>
                <a:lnTo>
                  <a:pt x="0" y="224097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7" name="CustomShape 8"/>
          <p:cNvSpPr/>
          <p:nvPr/>
        </p:nvSpPr>
        <p:spPr>
          <a:xfrm>
            <a:off x="1673640" y="1993320"/>
            <a:ext cx="3295080" cy="222840"/>
          </a:xfrm>
          <a:custGeom>
            <a:avLst/>
            <a:gdLst/>
            <a:ahLst/>
            <a:cxnLst/>
            <a:rect l="l" t="t" r="r" b="b"/>
            <a:pathLst>
              <a:path w="3296175" h="224097">
                <a:moveTo>
                  <a:pt x="3296175" y="0"/>
                </a:moveTo>
                <a:lnTo>
                  <a:pt x="3296175" y="152715"/>
                </a:lnTo>
                <a:lnTo>
                  <a:pt x="0" y="152715"/>
                </a:lnTo>
                <a:lnTo>
                  <a:pt x="0" y="224097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8" name="CustomShape 9"/>
          <p:cNvSpPr/>
          <p:nvPr/>
        </p:nvSpPr>
        <p:spPr>
          <a:xfrm>
            <a:off x="1059543" y="1340640"/>
            <a:ext cx="7205337" cy="732960"/>
          </a:xfrm>
          <a:prstGeom prst="roundRect">
            <a:avLst>
              <a:gd name="adj" fmla="val 10000"/>
            </a:avLst>
          </a:prstGeom>
          <a:solidFill>
            <a:srgbClr val="0070C0"/>
          </a:solidFill>
          <a:ln>
            <a:solidFill>
              <a:schemeClr val="dk1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/>
        </p:style>
        <p:txBody>
          <a:bodyPr lIns="90360" tIns="90360" rIns="60840" bIns="90000" anchor="ctr"/>
          <a:lstStyle/>
          <a:p>
            <a:pPr algn="ctr">
              <a:lnSpc>
                <a:spcPct val="90000"/>
              </a:lnSpc>
            </a:pPr>
            <a:r>
              <a:rPr lang="es-ES" sz="18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Medidas Específicas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90000"/>
              </a:lnSpc>
            </a:pPr>
            <a:r>
              <a:rPr lang="es-ES" sz="18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de 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90000"/>
              </a:lnSpc>
            </a:pPr>
            <a:r>
              <a:rPr lang="es-ES" sz="18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Carácter educativo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9" name="CustomShape 10"/>
          <p:cNvSpPr/>
          <p:nvPr/>
        </p:nvSpPr>
        <p:spPr>
          <a:xfrm>
            <a:off x="1288440" y="2217240"/>
            <a:ext cx="769320" cy="48816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5">
                  <a:tint val="35000"/>
                  <a:satMod val="253000"/>
                </a:schemeClr>
              </a:gs>
              <a:gs pos="50000">
                <a:schemeClr val="accent5">
                  <a:tint val="42000"/>
                  <a:satMod val="255000"/>
                </a:schemeClr>
              </a:gs>
              <a:gs pos="97000">
                <a:schemeClr val="accent5">
                  <a:tint val="53000"/>
                  <a:satMod val="260000"/>
                </a:schemeClr>
              </a:gs>
              <a:gs pos="100000">
                <a:schemeClr val="accent5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5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</p:sp>
      <p:sp>
        <p:nvSpPr>
          <p:cNvPr id="150" name="CustomShape 11"/>
          <p:cNvSpPr/>
          <p:nvPr/>
        </p:nvSpPr>
        <p:spPr>
          <a:xfrm>
            <a:off x="1373760" y="2298600"/>
            <a:ext cx="769320" cy="488160"/>
          </a:xfrm>
          <a:prstGeom prst="roundRect">
            <a:avLst>
              <a:gd name="adj" fmla="val 10000"/>
            </a:avLst>
          </a:prstGeom>
          <a:solidFill>
            <a:schemeClr val="bg2">
              <a:lumMod val="75000"/>
            </a:schemeClr>
          </a:solidFill>
          <a:ln>
            <a:solidFill>
              <a:schemeClr val="accent2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  <p:txBody>
          <a:bodyPr lIns="75240" tIns="75240" rIns="60840" bIns="75240" anchor="ctr"/>
          <a:lstStyle/>
          <a:p>
            <a:pPr algn="ctr">
              <a:lnSpc>
                <a:spcPct val="90000"/>
              </a:lnSpc>
            </a:pPr>
            <a:r>
              <a:rPr lang="es-ES" sz="16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AAC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1" name="CustomShape 12"/>
          <p:cNvSpPr/>
          <p:nvPr/>
        </p:nvSpPr>
        <p:spPr>
          <a:xfrm>
            <a:off x="2230200" y="2217240"/>
            <a:ext cx="769320" cy="48816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5">
                  <a:tint val="35000"/>
                  <a:satMod val="253000"/>
                </a:schemeClr>
              </a:gs>
              <a:gs pos="50000">
                <a:schemeClr val="accent5">
                  <a:tint val="42000"/>
                  <a:satMod val="255000"/>
                </a:schemeClr>
              </a:gs>
              <a:gs pos="97000">
                <a:schemeClr val="accent5">
                  <a:tint val="53000"/>
                  <a:satMod val="260000"/>
                </a:schemeClr>
              </a:gs>
              <a:gs pos="100000">
                <a:schemeClr val="accent5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5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</p:sp>
      <p:sp>
        <p:nvSpPr>
          <p:cNvPr id="152" name="CustomShape 13"/>
          <p:cNvSpPr/>
          <p:nvPr/>
        </p:nvSpPr>
        <p:spPr>
          <a:xfrm>
            <a:off x="2315520" y="2298600"/>
            <a:ext cx="769320" cy="488160"/>
          </a:xfrm>
          <a:prstGeom prst="roundRect">
            <a:avLst>
              <a:gd name="adj" fmla="val 10000"/>
            </a:avLst>
          </a:prstGeom>
          <a:solidFill>
            <a:schemeClr val="bg2">
              <a:lumMod val="75000"/>
            </a:schemeClr>
          </a:solidFill>
          <a:ln>
            <a:solidFill>
              <a:schemeClr val="accent2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  <p:txBody>
          <a:bodyPr lIns="75240" tIns="75240" rIns="60840" bIns="75240" anchor="ctr"/>
          <a:lstStyle/>
          <a:p>
            <a:pPr algn="ctr">
              <a:lnSpc>
                <a:spcPct val="90000"/>
              </a:lnSpc>
            </a:pPr>
            <a:r>
              <a:rPr lang="es-ES" sz="16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ACNS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3" name="CustomShape 14"/>
          <p:cNvSpPr/>
          <p:nvPr/>
        </p:nvSpPr>
        <p:spPr>
          <a:xfrm>
            <a:off x="3171960" y="2217240"/>
            <a:ext cx="769320" cy="48816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5">
                  <a:tint val="35000"/>
                  <a:satMod val="253000"/>
                </a:schemeClr>
              </a:gs>
              <a:gs pos="50000">
                <a:schemeClr val="accent5">
                  <a:tint val="42000"/>
                  <a:satMod val="255000"/>
                </a:schemeClr>
              </a:gs>
              <a:gs pos="97000">
                <a:schemeClr val="accent5">
                  <a:tint val="53000"/>
                  <a:satMod val="260000"/>
                </a:schemeClr>
              </a:gs>
              <a:gs pos="100000">
                <a:schemeClr val="accent5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5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</p:sp>
      <p:sp>
        <p:nvSpPr>
          <p:cNvPr id="154" name="CustomShape 15"/>
          <p:cNvSpPr/>
          <p:nvPr/>
        </p:nvSpPr>
        <p:spPr>
          <a:xfrm>
            <a:off x="3257280" y="2298600"/>
            <a:ext cx="769320" cy="488160"/>
          </a:xfrm>
          <a:prstGeom prst="roundRect">
            <a:avLst>
              <a:gd name="adj" fmla="val 10000"/>
            </a:avLst>
          </a:prstGeom>
          <a:solidFill>
            <a:schemeClr val="bg2">
              <a:lumMod val="75000"/>
            </a:schemeClr>
          </a:solidFill>
          <a:ln>
            <a:solidFill>
              <a:schemeClr val="accent2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  <p:txBody>
          <a:bodyPr lIns="75240" tIns="75240" rIns="60840" bIns="75240" anchor="ctr"/>
          <a:lstStyle/>
          <a:p>
            <a:pPr algn="ctr">
              <a:lnSpc>
                <a:spcPct val="90000"/>
              </a:lnSpc>
            </a:pPr>
            <a:r>
              <a:rPr lang="es-ES" sz="16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ACS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5" name="CustomShape 16"/>
          <p:cNvSpPr/>
          <p:nvPr/>
        </p:nvSpPr>
        <p:spPr>
          <a:xfrm>
            <a:off x="4113720" y="2217240"/>
            <a:ext cx="769320" cy="48816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5">
                  <a:tint val="35000"/>
                  <a:satMod val="253000"/>
                </a:schemeClr>
              </a:gs>
              <a:gs pos="50000">
                <a:schemeClr val="accent5">
                  <a:tint val="42000"/>
                  <a:satMod val="255000"/>
                </a:schemeClr>
              </a:gs>
              <a:gs pos="97000">
                <a:schemeClr val="accent5">
                  <a:tint val="53000"/>
                  <a:satMod val="260000"/>
                </a:schemeClr>
              </a:gs>
              <a:gs pos="100000">
                <a:schemeClr val="accent5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5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</p:sp>
      <p:sp>
        <p:nvSpPr>
          <p:cNvPr id="156" name="CustomShape 17"/>
          <p:cNvSpPr/>
          <p:nvPr/>
        </p:nvSpPr>
        <p:spPr>
          <a:xfrm>
            <a:off x="4199040" y="2298600"/>
            <a:ext cx="769320" cy="488160"/>
          </a:xfrm>
          <a:prstGeom prst="roundRect">
            <a:avLst>
              <a:gd name="adj" fmla="val 10000"/>
            </a:avLst>
          </a:prstGeom>
          <a:solidFill>
            <a:schemeClr val="bg2">
              <a:lumMod val="75000"/>
            </a:schemeClr>
          </a:solidFill>
          <a:ln>
            <a:solidFill>
              <a:schemeClr val="accent2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  <p:txBody>
          <a:bodyPr lIns="75240" tIns="75240" rIns="60840" bIns="75240" anchor="ctr"/>
          <a:lstStyle/>
          <a:p>
            <a:pPr algn="ctr">
              <a:lnSpc>
                <a:spcPct val="90000"/>
              </a:lnSpc>
            </a:pPr>
            <a:r>
              <a:rPr lang="es-ES" sz="16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PE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7" name="CustomShape 18"/>
          <p:cNvSpPr/>
          <p:nvPr/>
        </p:nvSpPr>
        <p:spPr>
          <a:xfrm>
            <a:off x="5055480" y="2217240"/>
            <a:ext cx="769320" cy="48816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5">
                  <a:tint val="35000"/>
                  <a:satMod val="253000"/>
                </a:schemeClr>
              </a:gs>
              <a:gs pos="50000">
                <a:schemeClr val="accent5">
                  <a:tint val="42000"/>
                  <a:satMod val="255000"/>
                </a:schemeClr>
              </a:gs>
              <a:gs pos="97000">
                <a:schemeClr val="accent5">
                  <a:tint val="53000"/>
                  <a:satMod val="260000"/>
                </a:schemeClr>
              </a:gs>
              <a:gs pos="100000">
                <a:schemeClr val="accent5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5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</p:sp>
      <p:sp>
        <p:nvSpPr>
          <p:cNvPr id="158" name="CustomShape 19"/>
          <p:cNvSpPr/>
          <p:nvPr/>
        </p:nvSpPr>
        <p:spPr>
          <a:xfrm>
            <a:off x="5140800" y="2298600"/>
            <a:ext cx="769320" cy="488160"/>
          </a:xfrm>
          <a:prstGeom prst="roundRect">
            <a:avLst>
              <a:gd name="adj" fmla="val 10000"/>
            </a:avLst>
          </a:prstGeom>
          <a:solidFill>
            <a:schemeClr val="bg2">
              <a:lumMod val="75000"/>
            </a:schemeClr>
          </a:solidFill>
          <a:ln>
            <a:solidFill>
              <a:schemeClr val="accent2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  <p:txBody>
          <a:bodyPr lIns="75240" tIns="75240" rIns="60840" bIns="75240" anchor="ctr"/>
          <a:lstStyle/>
          <a:p>
            <a:pPr algn="ctr">
              <a:lnSpc>
                <a:spcPct val="90000"/>
              </a:lnSpc>
            </a:pPr>
            <a:r>
              <a:rPr lang="es-ES" sz="16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ACI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9" name="CustomShape 20"/>
          <p:cNvSpPr/>
          <p:nvPr/>
        </p:nvSpPr>
        <p:spPr>
          <a:xfrm>
            <a:off x="5997240" y="2217240"/>
            <a:ext cx="769320" cy="48816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5">
                  <a:tint val="35000"/>
                  <a:satMod val="253000"/>
                </a:schemeClr>
              </a:gs>
              <a:gs pos="50000">
                <a:schemeClr val="accent5">
                  <a:tint val="42000"/>
                  <a:satMod val="255000"/>
                </a:schemeClr>
              </a:gs>
              <a:gs pos="97000">
                <a:schemeClr val="accent5">
                  <a:tint val="53000"/>
                  <a:satMod val="260000"/>
                </a:schemeClr>
              </a:gs>
              <a:gs pos="100000">
                <a:schemeClr val="accent5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5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</p:sp>
      <p:sp>
        <p:nvSpPr>
          <p:cNvPr id="160" name="CustomShape 21"/>
          <p:cNvSpPr/>
          <p:nvPr/>
        </p:nvSpPr>
        <p:spPr>
          <a:xfrm>
            <a:off x="6082560" y="2298600"/>
            <a:ext cx="769320" cy="488160"/>
          </a:xfrm>
          <a:prstGeom prst="roundRect">
            <a:avLst>
              <a:gd name="adj" fmla="val 10000"/>
            </a:avLst>
          </a:prstGeom>
          <a:solidFill>
            <a:schemeClr val="bg2">
              <a:lumMod val="75000"/>
            </a:schemeClr>
          </a:solidFill>
          <a:ln>
            <a:solidFill>
              <a:schemeClr val="accent2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  <p:txBody>
          <a:bodyPr lIns="75240" tIns="75240" rIns="60840" bIns="75240" anchor="ctr"/>
          <a:lstStyle/>
          <a:p>
            <a:pPr algn="ctr">
              <a:lnSpc>
                <a:spcPct val="90000"/>
              </a:lnSpc>
            </a:pPr>
            <a:r>
              <a:rPr lang="es-ES" sz="16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ACAI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1" name="CustomShape 22"/>
          <p:cNvSpPr/>
          <p:nvPr/>
        </p:nvSpPr>
        <p:spPr>
          <a:xfrm>
            <a:off x="6939000" y="2217240"/>
            <a:ext cx="769320" cy="48816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5">
                  <a:tint val="35000"/>
                  <a:satMod val="253000"/>
                </a:schemeClr>
              </a:gs>
              <a:gs pos="50000">
                <a:schemeClr val="accent5">
                  <a:tint val="42000"/>
                  <a:satMod val="255000"/>
                </a:schemeClr>
              </a:gs>
              <a:gs pos="97000">
                <a:schemeClr val="accent5">
                  <a:tint val="53000"/>
                  <a:satMod val="260000"/>
                </a:schemeClr>
              </a:gs>
              <a:gs pos="100000">
                <a:schemeClr val="accent5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5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</p:sp>
      <p:sp>
        <p:nvSpPr>
          <p:cNvPr id="162" name="CustomShape 23"/>
          <p:cNvSpPr/>
          <p:nvPr/>
        </p:nvSpPr>
        <p:spPr>
          <a:xfrm>
            <a:off x="7024320" y="2298600"/>
            <a:ext cx="769320" cy="488160"/>
          </a:xfrm>
          <a:prstGeom prst="roundRect">
            <a:avLst>
              <a:gd name="adj" fmla="val 10000"/>
            </a:avLst>
          </a:prstGeom>
          <a:solidFill>
            <a:schemeClr val="bg2">
              <a:lumMod val="75000"/>
            </a:schemeClr>
          </a:solidFill>
          <a:ln>
            <a:solidFill>
              <a:schemeClr val="accent2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  <p:txBody>
          <a:bodyPr lIns="75240" tIns="75240" rIns="60840" bIns="75240" anchor="ctr"/>
          <a:lstStyle/>
          <a:p>
            <a:pPr algn="ctr">
              <a:lnSpc>
                <a:spcPct val="90000"/>
              </a:lnSpc>
            </a:pPr>
            <a:r>
              <a:rPr lang="es-ES" sz="16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FLE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3" name="CustomShape 24"/>
          <p:cNvSpPr/>
          <p:nvPr/>
        </p:nvSpPr>
        <p:spPr>
          <a:xfrm>
            <a:off x="7880760" y="2217240"/>
            <a:ext cx="769320" cy="48816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5">
                  <a:tint val="35000"/>
                  <a:satMod val="253000"/>
                </a:schemeClr>
              </a:gs>
              <a:gs pos="50000">
                <a:schemeClr val="accent5">
                  <a:tint val="42000"/>
                  <a:satMod val="255000"/>
                </a:schemeClr>
              </a:gs>
              <a:gs pos="97000">
                <a:schemeClr val="accent5">
                  <a:tint val="53000"/>
                  <a:satMod val="260000"/>
                </a:schemeClr>
              </a:gs>
              <a:gs pos="100000">
                <a:schemeClr val="accent5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5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</p:sp>
      <p:sp>
        <p:nvSpPr>
          <p:cNvPr id="164" name="CustomShape 25"/>
          <p:cNvSpPr/>
          <p:nvPr/>
        </p:nvSpPr>
        <p:spPr>
          <a:xfrm>
            <a:off x="7966080" y="2298600"/>
            <a:ext cx="769320" cy="488160"/>
          </a:xfrm>
          <a:prstGeom prst="roundRect">
            <a:avLst>
              <a:gd name="adj" fmla="val 10000"/>
            </a:avLst>
          </a:prstGeom>
          <a:solidFill>
            <a:schemeClr val="bg2">
              <a:lumMod val="75000"/>
            </a:schemeClr>
          </a:solidFill>
          <a:ln>
            <a:solidFill>
              <a:schemeClr val="accent2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  <p:txBody>
          <a:bodyPr lIns="67680" tIns="67680" rIns="53280" bIns="67680" anchor="ctr"/>
          <a:lstStyle/>
          <a:p>
            <a:pPr algn="ctr">
              <a:lnSpc>
                <a:spcPct val="90000"/>
              </a:lnSpc>
            </a:pPr>
            <a:r>
              <a:rPr lang="es-ES" sz="1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PECAI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5" name="CustomShape 26"/>
          <p:cNvSpPr/>
          <p:nvPr/>
        </p:nvSpPr>
        <p:spPr>
          <a:xfrm>
            <a:off x="3066840" y="3908520"/>
            <a:ext cx="3785040" cy="455760"/>
          </a:xfrm>
          <a:prstGeom prst="rect">
            <a:avLst/>
          </a:prstGeom>
          <a:solidFill>
            <a:srgbClr val="0070C0"/>
          </a:solidFill>
          <a:ln>
            <a:solidFill>
              <a:srgbClr val="7D5FA0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Informe de Evaluación Psicopedagógica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6" name="CustomShape 27"/>
          <p:cNvSpPr/>
          <p:nvPr/>
        </p:nvSpPr>
        <p:spPr>
          <a:xfrm rot="16200000">
            <a:off x="4714920" y="-140760"/>
            <a:ext cx="570600" cy="7428600"/>
          </a:xfrm>
          <a:prstGeom prst="leftBrace">
            <a:avLst>
              <a:gd name="adj1" fmla="val 17723"/>
              <a:gd name="adj2" fmla="val 49811"/>
            </a:avLst>
          </a:prstGeom>
          <a:noFill/>
          <a:ln>
            <a:solidFill>
              <a:srgbClr val="7D5FA0"/>
            </a:solidFill>
            <a:rou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/>
        </p:style>
      </p:sp>
      <p:sp>
        <p:nvSpPr>
          <p:cNvPr id="167" name="CustomShape 28"/>
          <p:cNvSpPr/>
          <p:nvPr/>
        </p:nvSpPr>
        <p:spPr>
          <a:xfrm>
            <a:off x="1928880" y="3071880"/>
            <a:ext cx="5928120" cy="637200"/>
          </a:xfrm>
          <a:prstGeom prst="rect">
            <a:avLst/>
          </a:prstGeom>
          <a:solidFill>
            <a:schemeClr val="bg2">
              <a:lumMod val="75000"/>
            </a:schemeClr>
          </a:solidFill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s-ES" sz="1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* Las Adaptaciones Curriculares son documentos que duran un año y deben </a:t>
            </a:r>
            <a:r>
              <a:rPr lang="es-ES" sz="1200" b="0" strike="noStrike" spc="-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ser bloqueados antes de la finalización del trimestre donde se realicen</a:t>
            </a:r>
            <a:r>
              <a:rPr lang="es-ES" sz="1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y cerrados en junio al finalizar el curso escolar.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8" name="CustomShape 29"/>
          <p:cNvSpPr/>
          <p:nvPr/>
        </p:nvSpPr>
        <p:spPr>
          <a:xfrm>
            <a:off x="941040" y="4540320"/>
            <a:ext cx="7285680" cy="2239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es-ES" sz="1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AAC  </a:t>
            </a: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Adaptación de accedo al currículum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ES" sz="1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ACNS</a:t>
            </a: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  Adaptación curricular no significativa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ES" sz="1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ACS</a:t>
            </a: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  Adaptación curricular significativa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ES" sz="1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PE   </a:t>
            </a: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Programas específicos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ES" sz="1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ACI</a:t>
            </a: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  Adaptación curricular individualizada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ES" sz="1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ACAI</a:t>
            </a: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  Adaptación curricular de Altas Capacidades Intelectuales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ES" sz="1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FLE </a:t>
            </a: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 Flexibilización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es-ES" sz="14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PECAI</a:t>
            </a:r>
            <a:r>
              <a:rPr lang="es-ES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 Programa de enriquecimiento curricular para alumnado de Altas Capacidades Intelectuales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9" name="CustomShape 30"/>
          <p:cNvSpPr/>
          <p:nvPr/>
        </p:nvSpPr>
        <p:spPr>
          <a:xfrm>
            <a:off x="755640" y="0"/>
            <a:ext cx="7677360" cy="1339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s-ES" sz="4000" b="1" u="sng" strike="noStrike" spc="-1">
                <a:solidFill>
                  <a:srgbClr val="802017"/>
                </a:solidFill>
                <a:uFill>
                  <a:solidFill>
                    <a:srgbClr val="FFFFFF"/>
                  </a:solidFill>
                </a:uFill>
                <a:latin typeface="Constantia"/>
              </a:rPr>
              <a:t>Respuesta educativa diferente a la ordinaria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CustomShape 1"/>
          <p:cNvSpPr/>
          <p:nvPr/>
        </p:nvSpPr>
        <p:spPr>
          <a:xfrm>
            <a:off x="748520" y="558325"/>
            <a:ext cx="7405560" cy="1326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s-ES" sz="4400" b="1" u="sng" strike="noStrike" spc="-1" dirty="0">
                <a:solidFill>
                  <a:srgbClr val="802017"/>
                </a:solidFill>
                <a:uFill>
                  <a:solidFill>
                    <a:srgbClr val="FFFFFF"/>
                  </a:solidFill>
                </a:uFill>
                <a:latin typeface="Constantia"/>
              </a:rPr>
              <a:t>Respuesta educativa diferente a la ordinaria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1" name="CustomShape 2"/>
          <p:cNvSpPr/>
          <p:nvPr/>
        </p:nvSpPr>
        <p:spPr>
          <a:xfrm>
            <a:off x="722440" y="1483423"/>
            <a:ext cx="7673040" cy="504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Medidas específicas: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Adaptaciones de Acceso (AAC): 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adaptación de recursos específicos que garanticen que el </a:t>
            </a: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alumnado NEE 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pueda acceder al currículo.  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Adaptaciones Curriculares No Significativas (ACNS): 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Modificaciones en la organización, temporalización y presentación de contenidos, en los aspectos metodológicos y en los procedimientos e instrumentos de evaluación. </a:t>
            </a: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No se modifican criterios de evaluación ni objetivos. Alumnado NEAE 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que presenta desfase curricular de al menos un año entre nivel de competencia curricular alcanzado y el curso en el que se encuentra escolarizado. 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CustomShape 1"/>
          <p:cNvSpPr/>
          <p:nvPr/>
        </p:nvSpPr>
        <p:spPr>
          <a:xfrm>
            <a:off x="889200" y="476280"/>
            <a:ext cx="7405560" cy="1326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s-ES" sz="4400" b="1" u="sng" strike="noStrike" spc="-1">
                <a:solidFill>
                  <a:srgbClr val="802017"/>
                </a:solidFill>
                <a:uFill>
                  <a:solidFill>
                    <a:srgbClr val="FFFFFF"/>
                  </a:solidFill>
                </a:uFill>
                <a:latin typeface="Constantia"/>
              </a:rPr>
              <a:t>Respuesta educativa diferente a la ordinaria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3" name="CustomShape 2"/>
          <p:cNvSpPr/>
          <p:nvPr/>
        </p:nvSpPr>
        <p:spPr>
          <a:xfrm>
            <a:off x="735480" y="1919497"/>
            <a:ext cx="7673040" cy="504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Medidas específicas: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Adaptaciones Curriculares Significativas (ACS): 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modificaciones en la programación que afecta a objetivos y criterios de evaluación (se pueden eliminar o modificar). </a:t>
            </a: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Alumnado NEE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con desfase curricular de al menos 2 años.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Programa Específico (PE): 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actuaciones para favorecer el desarrollo de la atención, la percepción, memoria, inteligencia, autoconcepto y autoestima, habilidades sociales, gestión de emociones, autocontrol…). </a:t>
            </a: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Alumnado NEAE.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CustomShape 1"/>
          <p:cNvSpPr/>
          <p:nvPr/>
        </p:nvSpPr>
        <p:spPr>
          <a:xfrm>
            <a:off x="827640" y="332640"/>
            <a:ext cx="7405560" cy="1326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s-ES" sz="4400" b="1" u="sng" strike="noStrike" spc="-1">
                <a:solidFill>
                  <a:srgbClr val="802017"/>
                </a:solidFill>
                <a:uFill>
                  <a:solidFill>
                    <a:srgbClr val="FFFFFF"/>
                  </a:solidFill>
                </a:uFill>
                <a:latin typeface="Constantia"/>
              </a:rPr>
              <a:t>Respuesta educativa diferente a la ordinaria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5" name="CustomShape 2"/>
          <p:cNvSpPr/>
          <p:nvPr/>
        </p:nvSpPr>
        <p:spPr>
          <a:xfrm>
            <a:off x="827640" y="1479240"/>
            <a:ext cx="7673040" cy="504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 Medidas específicas: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Adaptaciones curriculares individualizadas (ACI): 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en los centros específicos y en las aulas específicas. </a:t>
            </a: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Alumnado NEE 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escolarizado en modalidad C o D.  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Adaptaciones Curriculares para el alumnado con altas capacidades intelectuales (ACAI):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"/>
            </a:pP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Profundización: 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enriquecimiento del currículo sin modificar criterios de evaluación. 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"/>
            </a:pP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Ampliación: 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inclusión de criterios de evaluación de niveles educativos superiores; cursar una o varias asignaturas del curso inmediatamente superior. 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CustomShape 1"/>
          <p:cNvSpPr/>
          <p:nvPr/>
        </p:nvSpPr>
        <p:spPr>
          <a:xfrm>
            <a:off x="879120" y="188640"/>
            <a:ext cx="7405560" cy="1326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s-ES" sz="4400" b="1" u="sng" strike="noStrike" spc="-1">
                <a:solidFill>
                  <a:srgbClr val="802017"/>
                </a:solidFill>
                <a:uFill>
                  <a:solidFill>
                    <a:srgbClr val="FFFFFF"/>
                  </a:solidFill>
                </a:uFill>
                <a:latin typeface="Constantia"/>
              </a:rPr>
              <a:t>Organización de la respuesta educativa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7" name="CustomShape 2"/>
          <p:cNvSpPr/>
          <p:nvPr/>
        </p:nvSpPr>
        <p:spPr>
          <a:xfrm>
            <a:off x="611640" y="1811880"/>
            <a:ext cx="7673040" cy="504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s-ES" sz="24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Medidas específicas: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Programa de enriquecimiento curricular para el alumnado con Altas Capacidades Intelectuales (PECAI): 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para fomentar la creatividad, potenciar capacidades cognitivas y habilidades de investigación…).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343080" indent="-34236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"/>
            </a:pPr>
            <a:r>
              <a:rPr lang="es-ES" sz="20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Flexibilización: </a:t>
            </a:r>
            <a:r>
              <a:rPr lang="es-ES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anticipación del periodo de escolarización o reducción del mismo. 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Picture 2"/>
          <p:cNvPicPr/>
          <p:nvPr/>
        </p:nvPicPr>
        <p:blipFill>
          <a:blip r:embed="rId2"/>
          <a:stretch/>
        </p:blipFill>
        <p:spPr>
          <a:xfrm>
            <a:off x="1144800" y="620640"/>
            <a:ext cx="6956280" cy="54860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CustomShape 1"/>
          <p:cNvSpPr/>
          <p:nvPr/>
        </p:nvSpPr>
        <p:spPr>
          <a:xfrm>
            <a:off x="7738560" y="3373560"/>
            <a:ext cx="90360" cy="452520"/>
          </a:xfrm>
          <a:custGeom>
            <a:avLst/>
            <a:gdLst/>
            <a:ahLst/>
            <a:cxnLst/>
            <a:rect l="l" t="t" r="r" b="b"/>
            <a:pathLst>
              <a:path h="453433">
                <a:moveTo>
                  <a:pt x="45720" y="0"/>
                </a:moveTo>
                <a:lnTo>
                  <a:pt x="45720" y="453433"/>
                </a:lnTo>
              </a:path>
            </a:pathLst>
          </a:custGeom>
          <a:noFill/>
          <a:ln>
            <a:solidFill>
              <a:schemeClr val="accent1">
                <a:shade val="8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0" name="CustomShape 2"/>
          <p:cNvSpPr/>
          <p:nvPr/>
        </p:nvSpPr>
        <p:spPr>
          <a:xfrm>
            <a:off x="4925880" y="1929960"/>
            <a:ext cx="2857320" cy="452520"/>
          </a:xfrm>
          <a:custGeom>
            <a:avLst/>
            <a:gdLst/>
            <a:ahLst/>
            <a:cxnLst/>
            <a:rect l="l" t="t" r="r" b="b"/>
            <a:pathLst>
              <a:path w="2858319" h="453433">
                <a:moveTo>
                  <a:pt x="0" y="0"/>
                </a:moveTo>
                <a:lnTo>
                  <a:pt x="0" y="309001"/>
                </a:lnTo>
                <a:lnTo>
                  <a:pt x="2858319" y="309001"/>
                </a:lnTo>
                <a:lnTo>
                  <a:pt x="2858319" y="453433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1" name="CustomShape 3"/>
          <p:cNvSpPr/>
          <p:nvPr/>
        </p:nvSpPr>
        <p:spPr>
          <a:xfrm>
            <a:off x="5833080" y="3373560"/>
            <a:ext cx="90360" cy="452520"/>
          </a:xfrm>
          <a:custGeom>
            <a:avLst/>
            <a:gdLst/>
            <a:ahLst/>
            <a:cxnLst/>
            <a:rect l="l" t="t" r="r" b="b"/>
            <a:pathLst>
              <a:path h="453433">
                <a:moveTo>
                  <a:pt x="45720" y="0"/>
                </a:moveTo>
                <a:lnTo>
                  <a:pt x="45720" y="453433"/>
                </a:lnTo>
              </a:path>
            </a:pathLst>
          </a:custGeom>
          <a:noFill/>
          <a:ln>
            <a:solidFill>
              <a:schemeClr val="accent1">
                <a:shade val="8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2" name="CustomShape 4"/>
          <p:cNvSpPr/>
          <p:nvPr/>
        </p:nvSpPr>
        <p:spPr>
          <a:xfrm>
            <a:off x="4925880" y="1929960"/>
            <a:ext cx="951840" cy="452520"/>
          </a:xfrm>
          <a:custGeom>
            <a:avLst/>
            <a:gdLst/>
            <a:ahLst/>
            <a:cxnLst/>
            <a:rect l="l" t="t" r="r" b="b"/>
            <a:pathLst>
              <a:path w="952773" h="453433">
                <a:moveTo>
                  <a:pt x="0" y="0"/>
                </a:moveTo>
                <a:lnTo>
                  <a:pt x="0" y="309001"/>
                </a:lnTo>
                <a:lnTo>
                  <a:pt x="952773" y="309001"/>
                </a:lnTo>
                <a:lnTo>
                  <a:pt x="952773" y="453433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3" name="CustomShape 5"/>
          <p:cNvSpPr/>
          <p:nvPr/>
        </p:nvSpPr>
        <p:spPr>
          <a:xfrm>
            <a:off x="3927240" y="3373560"/>
            <a:ext cx="90360" cy="452520"/>
          </a:xfrm>
          <a:custGeom>
            <a:avLst/>
            <a:gdLst/>
            <a:ahLst/>
            <a:cxnLst/>
            <a:rect l="l" t="t" r="r" b="b"/>
            <a:pathLst>
              <a:path h="453433">
                <a:moveTo>
                  <a:pt x="45720" y="0"/>
                </a:moveTo>
                <a:lnTo>
                  <a:pt x="45720" y="453433"/>
                </a:lnTo>
              </a:path>
            </a:pathLst>
          </a:custGeom>
          <a:noFill/>
          <a:ln>
            <a:solidFill>
              <a:schemeClr val="accent1">
                <a:shade val="8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4" name="CustomShape 6"/>
          <p:cNvSpPr/>
          <p:nvPr/>
        </p:nvSpPr>
        <p:spPr>
          <a:xfrm>
            <a:off x="3972960" y="1929960"/>
            <a:ext cx="951840" cy="452520"/>
          </a:xfrm>
          <a:custGeom>
            <a:avLst/>
            <a:gdLst/>
            <a:ahLst/>
            <a:cxnLst/>
            <a:rect l="l" t="t" r="r" b="b"/>
            <a:pathLst>
              <a:path w="952773" h="453433">
                <a:moveTo>
                  <a:pt x="952773" y="0"/>
                </a:moveTo>
                <a:lnTo>
                  <a:pt x="952773" y="309001"/>
                </a:lnTo>
                <a:lnTo>
                  <a:pt x="0" y="309001"/>
                </a:lnTo>
                <a:lnTo>
                  <a:pt x="0" y="453433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5" name="CustomShape 7"/>
          <p:cNvSpPr/>
          <p:nvPr/>
        </p:nvSpPr>
        <p:spPr>
          <a:xfrm>
            <a:off x="2021760" y="3373560"/>
            <a:ext cx="90360" cy="452520"/>
          </a:xfrm>
          <a:custGeom>
            <a:avLst/>
            <a:gdLst/>
            <a:ahLst/>
            <a:cxnLst/>
            <a:rect l="l" t="t" r="r" b="b"/>
            <a:pathLst>
              <a:path h="453433">
                <a:moveTo>
                  <a:pt x="45720" y="0"/>
                </a:moveTo>
                <a:lnTo>
                  <a:pt x="45720" y="453433"/>
                </a:lnTo>
              </a:path>
            </a:pathLst>
          </a:custGeom>
          <a:noFill/>
          <a:ln>
            <a:solidFill>
              <a:schemeClr val="accent1">
                <a:shade val="8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6" name="CustomShape 8"/>
          <p:cNvSpPr/>
          <p:nvPr/>
        </p:nvSpPr>
        <p:spPr>
          <a:xfrm>
            <a:off x="2067480" y="1929960"/>
            <a:ext cx="2857320" cy="452520"/>
          </a:xfrm>
          <a:custGeom>
            <a:avLst/>
            <a:gdLst/>
            <a:ahLst/>
            <a:cxnLst/>
            <a:rect l="l" t="t" r="r" b="b"/>
            <a:pathLst>
              <a:path w="2858319" h="453433">
                <a:moveTo>
                  <a:pt x="2858319" y="0"/>
                </a:moveTo>
                <a:lnTo>
                  <a:pt x="2858319" y="309001"/>
                </a:lnTo>
                <a:lnTo>
                  <a:pt x="0" y="309001"/>
                </a:lnTo>
                <a:lnTo>
                  <a:pt x="0" y="453433"/>
                </a:lnTo>
              </a:path>
            </a:pathLst>
          </a:custGeom>
          <a:noFill/>
          <a:ln>
            <a:solidFill>
              <a:schemeClr val="accent1">
                <a:shade val="60000"/>
                <a:hueOff val="0"/>
                <a:satOff val="0"/>
                <a:lumOff val="0"/>
                <a:alphaOff val="0"/>
              </a:schemeClr>
            </a:solidFill>
            <a:round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7" name="CustomShape 9"/>
          <p:cNvSpPr/>
          <p:nvPr/>
        </p:nvSpPr>
        <p:spPr>
          <a:xfrm>
            <a:off x="2850840" y="930600"/>
            <a:ext cx="3196440" cy="988920"/>
          </a:xfrm>
          <a:prstGeom prst="roundRect">
            <a:avLst>
              <a:gd name="adj" fmla="val 10000"/>
            </a:avLst>
          </a:prstGeom>
          <a:solidFill>
            <a:schemeClr val="bg2">
              <a:lumMod val="50000"/>
            </a:schemeClr>
          </a:solidFill>
          <a:ln>
            <a:solidFill>
              <a:schemeClr val="dk1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/>
        </p:style>
      </p:sp>
      <p:sp>
        <p:nvSpPr>
          <p:cNvPr id="188" name="CustomShape 10"/>
          <p:cNvSpPr/>
          <p:nvPr/>
        </p:nvSpPr>
        <p:spPr>
          <a:xfrm>
            <a:off x="3083400" y="1136880"/>
            <a:ext cx="3196440" cy="988920"/>
          </a:xfrm>
          <a:prstGeom prst="roundRect">
            <a:avLst>
              <a:gd name="adj" fmla="val 10000"/>
            </a:avLst>
          </a:prstGeom>
          <a:solidFill>
            <a:schemeClr val="bg2">
              <a:lumMod val="50000"/>
            </a:schemeClr>
          </a:solidFill>
          <a:ln>
            <a:solidFill>
              <a:schemeClr val="dk1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/>
        </p:style>
        <p:txBody>
          <a:bodyPr lIns="97920" tIns="97920" rIns="68760" bIns="97560" anchor="ctr"/>
          <a:lstStyle/>
          <a:p>
            <a:pPr algn="ctr">
              <a:lnSpc>
                <a:spcPct val="90000"/>
              </a:lnSpc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Modalidades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90000"/>
              </a:lnSpc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de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90000"/>
              </a:lnSpc>
            </a:pPr>
            <a:r>
              <a:rPr lang="es-ES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escolarización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9" name="CustomShape 11"/>
          <p:cNvSpPr/>
          <p:nvPr/>
        </p:nvSpPr>
        <p:spPr>
          <a:xfrm>
            <a:off x="827640" y="2383920"/>
            <a:ext cx="1558080" cy="98892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4">
                  <a:tint val="35000"/>
                  <a:satMod val="253000"/>
                </a:schemeClr>
              </a:gs>
              <a:gs pos="50000">
                <a:schemeClr val="accent4">
                  <a:tint val="42000"/>
                  <a:satMod val="255000"/>
                </a:schemeClr>
              </a:gs>
              <a:gs pos="97000">
                <a:schemeClr val="accent4">
                  <a:tint val="53000"/>
                  <a:satMod val="260000"/>
                </a:schemeClr>
              </a:gs>
              <a:gs pos="100000">
                <a:schemeClr val="accent4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4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</p:sp>
      <p:sp>
        <p:nvSpPr>
          <p:cNvPr id="190" name="CustomShape 12"/>
          <p:cNvSpPr/>
          <p:nvPr/>
        </p:nvSpPr>
        <p:spPr>
          <a:xfrm>
            <a:off x="1043640" y="2491200"/>
            <a:ext cx="1558080" cy="98892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4">
                  <a:tint val="35000"/>
                  <a:satMod val="253000"/>
                </a:schemeClr>
              </a:gs>
              <a:gs pos="50000">
                <a:schemeClr val="accent4">
                  <a:tint val="42000"/>
                  <a:satMod val="255000"/>
                </a:schemeClr>
              </a:gs>
              <a:gs pos="97000">
                <a:schemeClr val="accent4">
                  <a:tint val="53000"/>
                  <a:satMod val="260000"/>
                </a:schemeClr>
              </a:gs>
              <a:gs pos="100000">
                <a:schemeClr val="accent4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4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135720" tIns="135720" rIns="106560" bIns="135360" anchor="ctr"/>
          <a:lstStyle/>
          <a:p>
            <a:pPr algn="ctr">
              <a:lnSpc>
                <a:spcPct val="90000"/>
              </a:lnSpc>
            </a:pPr>
            <a:r>
              <a:rPr lang="es-ES" sz="28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1" name="CustomShape 13"/>
          <p:cNvSpPr/>
          <p:nvPr/>
        </p:nvSpPr>
        <p:spPr>
          <a:xfrm>
            <a:off x="1131840" y="3826800"/>
            <a:ext cx="1558080" cy="98892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4">
                  <a:tint val="35000"/>
                  <a:satMod val="253000"/>
                </a:schemeClr>
              </a:gs>
              <a:gs pos="50000">
                <a:schemeClr val="accent4">
                  <a:tint val="42000"/>
                  <a:satMod val="255000"/>
                </a:schemeClr>
              </a:gs>
              <a:gs pos="97000">
                <a:schemeClr val="accent4">
                  <a:tint val="53000"/>
                  <a:satMod val="260000"/>
                </a:schemeClr>
              </a:gs>
              <a:gs pos="100000">
                <a:schemeClr val="accent4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4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</p:sp>
      <p:sp>
        <p:nvSpPr>
          <p:cNvPr id="192" name="CustomShape 14"/>
          <p:cNvSpPr/>
          <p:nvPr/>
        </p:nvSpPr>
        <p:spPr>
          <a:xfrm>
            <a:off x="1333440" y="3991320"/>
            <a:ext cx="1558080" cy="98892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4">
                  <a:tint val="35000"/>
                  <a:satMod val="253000"/>
                </a:schemeClr>
              </a:gs>
              <a:gs pos="50000">
                <a:schemeClr val="accent4">
                  <a:tint val="42000"/>
                  <a:satMod val="255000"/>
                </a:schemeClr>
              </a:gs>
              <a:gs pos="97000">
                <a:schemeClr val="accent4">
                  <a:tint val="53000"/>
                  <a:satMod val="260000"/>
                </a:schemeClr>
              </a:gs>
              <a:gs pos="100000">
                <a:schemeClr val="accent4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4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74880" tIns="74880" rIns="45720" bIns="74520" anchor="ctr"/>
          <a:lstStyle/>
          <a:p>
            <a:pPr algn="ctr">
              <a:lnSpc>
                <a:spcPct val="90000"/>
              </a:lnSpc>
            </a:pPr>
            <a:r>
              <a:rPr lang="es-ES" sz="1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Grupo Ordinario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90000"/>
              </a:lnSpc>
            </a:pPr>
            <a:r>
              <a:rPr lang="es-ES" sz="1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Tiempo completo 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3" name="CustomShape 15"/>
          <p:cNvSpPr/>
          <p:nvPr/>
        </p:nvSpPr>
        <p:spPr>
          <a:xfrm>
            <a:off x="2934360" y="2393280"/>
            <a:ext cx="1558080" cy="98892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2">
                  <a:tint val="35000"/>
                  <a:satMod val="253000"/>
                </a:schemeClr>
              </a:gs>
              <a:gs pos="50000">
                <a:schemeClr val="accent2">
                  <a:tint val="42000"/>
                  <a:satMod val="255000"/>
                </a:schemeClr>
              </a:gs>
              <a:gs pos="97000">
                <a:schemeClr val="accent2">
                  <a:tint val="53000"/>
                  <a:satMod val="260000"/>
                </a:schemeClr>
              </a:gs>
              <a:gs pos="100000">
                <a:schemeClr val="accent2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2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</p:sp>
      <p:sp>
        <p:nvSpPr>
          <p:cNvPr id="194" name="CustomShape 16"/>
          <p:cNvSpPr/>
          <p:nvPr/>
        </p:nvSpPr>
        <p:spPr>
          <a:xfrm>
            <a:off x="3083400" y="2491200"/>
            <a:ext cx="1558080" cy="98892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2">
                  <a:tint val="35000"/>
                  <a:satMod val="253000"/>
                </a:schemeClr>
              </a:gs>
              <a:gs pos="50000">
                <a:schemeClr val="accent2">
                  <a:tint val="42000"/>
                  <a:satMod val="255000"/>
                </a:schemeClr>
              </a:gs>
              <a:gs pos="97000">
                <a:schemeClr val="accent2">
                  <a:tint val="53000"/>
                  <a:satMod val="260000"/>
                </a:schemeClr>
              </a:gs>
              <a:gs pos="100000">
                <a:schemeClr val="accent2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2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  <p:txBody>
          <a:bodyPr lIns="135720" tIns="135720" rIns="106560" bIns="135360" anchor="ctr"/>
          <a:lstStyle/>
          <a:p>
            <a:pPr algn="ctr">
              <a:lnSpc>
                <a:spcPct val="90000"/>
              </a:lnSpc>
            </a:pPr>
            <a:r>
              <a:rPr lang="es-ES" sz="28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B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5" name="CustomShape 17"/>
          <p:cNvSpPr/>
          <p:nvPr/>
        </p:nvSpPr>
        <p:spPr>
          <a:xfrm>
            <a:off x="3193560" y="3826800"/>
            <a:ext cx="1558080" cy="98892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2">
                  <a:tint val="35000"/>
                  <a:satMod val="253000"/>
                </a:schemeClr>
              </a:gs>
              <a:gs pos="50000">
                <a:schemeClr val="accent2">
                  <a:tint val="42000"/>
                  <a:satMod val="255000"/>
                </a:schemeClr>
              </a:gs>
              <a:gs pos="97000">
                <a:schemeClr val="accent2">
                  <a:tint val="53000"/>
                  <a:satMod val="260000"/>
                </a:schemeClr>
              </a:gs>
              <a:gs pos="100000">
                <a:schemeClr val="accent2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2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</p:sp>
      <p:sp>
        <p:nvSpPr>
          <p:cNvPr id="196" name="CustomShape 18"/>
          <p:cNvSpPr/>
          <p:nvPr/>
        </p:nvSpPr>
        <p:spPr>
          <a:xfrm>
            <a:off x="3366720" y="3991320"/>
            <a:ext cx="1558080" cy="98892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2">
                  <a:tint val="35000"/>
                  <a:satMod val="253000"/>
                </a:schemeClr>
              </a:gs>
              <a:gs pos="50000">
                <a:schemeClr val="accent2">
                  <a:tint val="42000"/>
                  <a:satMod val="255000"/>
                </a:schemeClr>
              </a:gs>
              <a:gs pos="97000">
                <a:schemeClr val="accent2">
                  <a:tint val="53000"/>
                  <a:satMod val="260000"/>
                </a:schemeClr>
              </a:gs>
              <a:gs pos="100000">
                <a:schemeClr val="accent2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2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  <p:txBody>
          <a:bodyPr lIns="74880" tIns="74880" rIns="45720" bIns="74520" anchor="ctr"/>
          <a:lstStyle/>
          <a:p>
            <a:pPr algn="ctr">
              <a:lnSpc>
                <a:spcPct val="90000"/>
              </a:lnSpc>
            </a:pPr>
            <a:r>
              <a:rPr lang="es-ES" sz="1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Grupo Ordinario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90000"/>
              </a:lnSpc>
            </a:pPr>
            <a:r>
              <a:rPr lang="es-ES" sz="1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Apoyo en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90000"/>
              </a:lnSpc>
            </a:pPr>
            <a:r>
              <a:rPr lang="es-ES" sz="1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Períodos variables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7" name="CustomShape 19"/>
          <p:cNvSpPr/>
          <p:nvPr/>
        </p:nvSpPr>
        <p:spPr>
          <a:xfrm>
            <a:off x="4925880" y="2393280"/>
            <a:ext cx="1558080" cy="98892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1">
                  <a:tint val="35000"/>
                  <a:satMod val="253000"/>
                </a:schemeClr>
              </a:gs>
              <a:gs pos="50000">
                <a:schemeClr val="accent1">
                  <a:tint val="42000"/>
                  <a:satMod val="255000"/>
                </a:schemeClr>
              </a:gs>
              <a:gs pos="97000">
                <a:schemeClr val="accent1">
                  <a:tint val="53000"/>
                  <a:satMod val="260000"/>
                </a:schemeClr>
              </a:gs>
              <a:gs pos="100000">
                <a:schemeClr val="accent1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1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98" name="CustomShape 20"/>
          <p:cNvSpPr/>
          <p:nvPr/>
        </p:nvSpPr>
        <p:spPr>
          <a:xfrm>
            <a:off x="5053320" y="2491200"/>
            <a:ext cx="1558080" cy="98892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1">
                  <a:tint val="35000"/>
                  <a:satMod val="253000"/>
                </a:schemeClr>
              </a:gs>
              <a:gs pos="50000">
                <a:schemeClr val="accent1">
                  <a:tint val="42000"/>
                  <a:satMod val="255000"/>
                </a:schemeClr>
              </a:gs>
              <a:gs pos="97000">
                <a:schemeClr val="accent1">
                  <a:tint val="53000"/>
                  <a:satMod val="260000"/>
                </a:schemeClr>
              </a:gs>
              <a:gs pos="100000">
                <a:schemeClr val="accent1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1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135720" tIns="135720" rIns="106560" bIns="135360" anchor="ctr"/>
          <a:lstStyle/>
          <a:p>
            <a:pPr algn="ctr">
              <a:lnSpc>
                <a:spcPct val="90000"/>
              </a:lnSpc>
            </a:pPr>
            <a:r>
              <a:rPr lang="es-ES" sz="28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C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9" name="CustomShape 21"/>
          <p:cNvSpPr/>
          <p:nvPr/>
        </p:nvSpPr>
        <p:spPr>
          <a:xfrm>
            <a:off x="5099040" y="3826800"/>
            <a:ext cx="1558080" cy="98892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1">
                  <a:tint val="35000"/>
                  <a:satMod val="253000"/>
                </a:schemeClr>
              </a:gs>
              <a:gs pos="50000">
                <a:schemeClr val="accent1">
                  <a:tint val="42000"/>
                  <a:satMod val="255000"/>
                </a:schemeClr>
              </a:gs>
              <a:gs pos="97000">
                <a:schemeClr val="accent1">
                  <a:tint val="53000"/>
                  <a:satMod val="260000"/>
                </a:schemeClr>
              </a:gs>
              <a:gs pos="100000">
                <a:schemeClr val="accent1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1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00" name="CustomShape 22"/>
          <p:cNvSpPr/>
          <p:nvPr/>
        </p:nvSpPr>
        <p:spPr>
          <a:xfrm>
            <a:off x="5272200" y="3991320"/>
            <a:ext cx="1558080" cy="98892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1">
                  <a:tint val="35000"/>
                  <a:satMod val="253000"/>
                </a:schemeClr>
              </a:gs>
              <a:gs pos="50000">
                <a:schemeClr val="accent1">
                  <a:tint val="42000"/>
                  <a:satMod val="255000"/>
                </a:schemeClr>
              </a:gs>
              <a:gs pos="97000">
                <a:schemeClr val="accent1">
                  <a:tint val="53000"/>
                  <a:satMod val="260000"/>
                </a:schemeClr>
              </a:gs>
              <a:gs pos="100000">
                <a:schemeClr val="accent1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1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74880" tIns="74880" rIns="45720" bIns="74520" anchor="ctr"/>
          <a:lstStyle/>
          <a:p>
            <a:pPr algn="ctr">
              <a:lnSpc>
                <a:spcPct val="90000"/>
              </a:lnSpc>
            </a:pPr>
            <a:r>
              <a:rPr lang="es-ES" sz="1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Aula específica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90000"/>
              </a:lnSpc>
            </a:pPr>
            <a:r>
              <a:rPr lang="es-ES" sz="1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en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90000"/>
              </a:lnSpc>
            </a:pPr>
            <a:r>
              <a:rPr lang="es-ES" sz="1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Centro ordinario 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1" name="CustomShape 23"/>
          <p:cNvSpPr/>
          <p:nvPr/>
        </p:nvSpPr>
        <p:spPr>
          <a:xfrm>
            <a:off x="6816600" y="2405520"/>
            <a:ext cx="1558080" cy="98892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3">
                  <a:tint val="35000"/>
                  <a:satMod val="253000"/>
                </a:schemeClr>
              </a:gs>
              <a:gs pos="50000">
                <a:schemeClr val="accent3">
                  <a:tint val="42000"/>
                  <a:satMod val="255000"/>
                </a:schemeClr>
              </a:gs>
              <a:gs pos="97000">
                <a:schemeClr val="accent3">
                  <a:tint val="53000"/>
                  <a:satMod val="260000"/>
                </a:schemeClr>
              </a:gs>
              <a:gs pos="100000">
                <a:schemeClr val="accent3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3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</p:sp>
      <p:sp>
        <p:nvSpPr>
          <p:cNvPr id="202" name="CustomShape 24"/>
          <p:cNvSpPr/>
          <p:nvPr/>
        </p:nvSpPr>
        <p:spPr>
          <a:xfrm>
            <a:off x="6959160" y="2548080"/>
            <a:ext cx="1558080" cy="98892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3">
                  <a:tint val="35000"/>
                  <a:satMod val="253000"/>
                </a:schemeClr>
              </a:gs>
              <a:gs pos="50000">
                <a:schemeClr val="accent3">
                  <a:tint val="42000"/>
                  <a:satMod val="255000"/>
                </a:schemeClr>
              </a:gs>
              <a:gs pos="97000">
                <a:schemeClr val="accent3">
                  <a:tint val="53000"/>
                  <a:satMod val="260000"/>
                </a:schemeClr>
              </a:gs>
              <a:gs pos="100000">
                <a:schemeClr val="accent3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3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135720" tIns="135720" rIns="106560" bIns="135360" anchor="ctr"/>
          <a:lstStyle/>
          <a:p>
            <a:pPr algn="ctr">
              <a:lnSpc>
                <a:spcPct val="90000"/>
              </a:lnSpc>
            </a:pPr>
            <a:r>
              <a:rPr lang="es-ES" sz="28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D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3" name="CustomShape 25"/>
          <p:cNvSpPr/>
          <p:nvPr/>
        </p:nvSpPr>
        <p:spPr>
          <a:xfrm>
            <a:off x="7004520" y="3826800"/>
            <a:ext cx="1558080" cy="98892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3">
                  <a:tint val="35000"/>
                  <a:satMod val="253000"/>
                </a:schemeClr>
              </a:gs>
              <a:gs pos="50000">
                <a:schemeClr val="accent3">
                  <a:tint val="42000"/>
                  <a:satMod val="255000"/>
                </a:schemeClr>
              </a:gs>
              <a:gs pos="97000">
                <a:schemeClr val="accent3">
                  <a:tint val="53000"/>
                  <a:satMod val="260000"/>
                </a:schemeClr>
              </a:gs>
              <a:gs pos="100000">
                <a:schemeClr val="accent3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3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</p:sp>
      <p:sp>
        <p:nvSpPr>
          <p:cNvPr id="204" name="CustomShape 26"/>
          <p:cNvSpPr/>
          <p:nvPr/>
        </p:nvSpPr>
        <p:spPr>
          <a:xfrm>
            <a:off x="7178040" y="3991320"/>
            <a:ext cx="1558080" cy="988920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3">
                  <a:tint val="35000"/>
                  <a:satMod val="253000"/>
                </a:schemeClr>
              </a:gs>
              <a:gs pos="50000">
                <a:schemeClr val="accent3">
                  <a:tint val="42000"/>
                  <a:satMod val="255000"/>
                </a:schemeClr>
              </a:gs>
              <a:gs pos="97000">
                <a:schemeClr val="accent3">
                  <a:tint val="53000"/>
                  <a:satMod val="260000"/>
                </a:schemeClr>
              </a:gs>
              <a:gs pos="100000">
                <a:schemeClr val="accent3">
                  <a:tint val="56000"/>
                  <a:satMod val="275000"/>
                </a:schemeClr>
              </a:gs>
            </a:gsLst>
            <a:lin ang="0"/>
          </a:gradFill>
          <a:ln>
            <a:solidFill>
              <a:schemeClr val="accent3"/>
            </a:solidFill>
            <a:round/>
          </a:ln>
          <a:effectLst>
            <a:outerShdw blurRad="63500" dist="25400" dir="5400000" rotWithShape="0">
              <a:srgbClr val="000000">
                <a:alpha val="44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74880" tIns="74880" rIns="45720" bIns="74520" anchor="ctr"/>
          <a:lstStyle/>
          <a:p>
            <a:pPr algn="ctr">
              <a:lnSpc>
                <a:spcPct val="90000"/>
              </a:lnSpc>
            </a:pPr>
            <a:r>
              <a:rPr lang="es-ES" sz="1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Centro específico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90000"/>
              </a:lnSpc>
            </a:pPr>
            <a:r>
              <a:rPr lang="es-ES" sz="1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Gill Sans MT"/>
                <a:ea typeface="DejaVu Sans"/>
              </a:rPr>
              <a:t>Educación especial</a:t>
            </a:r>
            <a:endParaRPr lang="es-E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CustomShape 1"/>
          <p:cNvSpPr/>
          <p:nvPr/>
        </p:nvSpPr>
        <p:spPr>
          <a:xfrm>
            <a:off x="548423" y="3027960"/>
            <a:ext cx="5677200" cy="884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s-ES" sz="28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entaur"/>
              </a:rPr>
              <a:t>   ¡MUCHAS GRACIAS!</a:t>
            </a:r>
            <a:endParaRPr lang="es-ES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206" name="Picture 2"/>
          <p:cNvPicPr/>
          <p:nvPr/>
        </p:nvPicPr>
        <p:blipFill>
          <a:blip r:embed="rId2"/>
          <a:srcRect t="4116" b="10713"/>
          <a:stretch/>
        </p:blipFill>
        <p:spPr>
          <a:xfrm>
            <a:off x="3996000" y="1068840"/>
            <a:ext cx="4229640" cy="48031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1826</TotalTime>
  <Words>1545</Words>
  <Application>Microsoft Office PowerPoint</Application>
  <PresentationFormat>Presentación en pantalla (4:3)</PresentationFormat>
  <Paragraphs>312</Paragraphs>
  <Slides>27</Slides>
  <Notes>0</Notes>
  <HiddenSlides>1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6" baseType="lpstr">
      <vt:lpstr>Arial</vt:lpstr>
      <vt:lpstr>Centaur</vt:lpstr>
      <vt:lpstr>Constantia</vt:lpstr>
      <vt:lpstr>Franklin Gothic Book</vt:lpstr>
      <vt:lpstr>Gill Sans MT</vt:lpstr>
      <vt:lpstr>StarSymbol</vt:lpstr>
      <vt:lpstr>Symbol</vt:lpstr>
      <vt:lpstr>Wingdings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</dc:title>
  <dc:subject/>
  <dc:creator>tk</dc:creator>
  <dc:description/>
  <cp:lastModifiedBy>Usuario</cp:lastModifiedBy>
  <cp:revision>369</cp:revision>
  <cp:lastPrinted>2019-10-14T09:44:52Z</cp:lastPrinted>
  <dcterms:created xsi:type="dcterms:W3CDTF">2015-08-31T07:11:32Z</dcterms:created>
  <dcterms:modified xsi:type="dcterms:W3CDTF">2019-10-16T07:11:09Z</dcterms:modified>
  <dc:language>es-ES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1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Presentación en pantalla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27</vt:i4>
  </property>
</Properties>
</file>