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1" r:id="rId4"/>
    <p:sldId id="262" r:id="rId5"/>
    <p:sldId id="263" r:id="rId6"/>
    <p:sldId id="303" r:id="rId7"/>
    <p:sldId id="266" r:id="rId8"/>
    <p:sldId id="259" r:id="rId9"/>
    <p:sldId id="260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304" r:id="rId20"/>
    <p:sldId id="276" r:id="rId21"/>
    <p:sldId id="302" r:id="rId22"/>
    <p:sldId id="300" r:id="rId23"/>
    <p:sldId id="277" r:id="rId24"/>
    <p:sldId id="278" r:id="rId25"/>
    <p:sldId id="279" r:id="rId26"/>
    <p:sldId id="280" r:id="rId27"/>
    <p:sldId id="281" r:id="rId28"/>
    <p:sldId id="264" r:id="rId29"/>
    <p:sldId id="265" r:id="rId30"/>
    <p:sldId id="284" r:id="rId31"/>
    <p:sldId id="285" r:id="rId32"/>
    <p:sldId id="286" r:id="rId33"/>
    <p:sldId id="287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288" r:id="rId45"/>
    <p:sldId id="289" r:id="rId46"/>
    <p:sldId id="301" r:id="rId47"/>
    <p:sldId id="282" r:id="rId48"/>
    <p:sldId id="283" r:id="rId4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3011" autoAdjust="0"/>
  </p:normalViewPr>
  <p:slideViewPr>
    <p:cSldViewPr>
      <p:cViewPr>
        <p:scale>
          <a:sx n="86" d="100"/>
          <a:sy n="86" d="100"/>
        </p:scale>
        <p:origin x="-810" y="87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15A91A-7CF2-411C-A6D0-631465DBB38D}" type="datetimeFigureOut">
              <a:rPr lang="es-ES" smtClean="0"/>
              <a:pPr/>
              <a:t>22/10/2019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2D94EC-E686-4785-AF11-454684E4703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15A91A-7CF2-411C-A6D0-631465DBB38D}" type="datetimeFigureOut">
              <a:rPr lang="es-ES" smtClean="0"/>
              <a:pPr/>
              <a:t>22/10/2019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2D94EC-E686-4785-AF11-454684E4703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15A91A-7CF2-411C-A6D0-631465DBB38D}" type="datetimeFigureOut">
              <a:rPr lang="es-ES" smtClean="0"/>
              <a:pPr/>
              <a:t>22/10/2019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2D94EC-E686-4785-AF11-454684E4703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15A91A-7CF2-411C-A6D0-631465DBB38D}" type="datetimeFigureOut">
              <a:rPr lang="es-ES" smtClean="0"/>
              <a:pPr/>
              <a:t>22/10/2019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2D94EC-E686-4785-AF11-454684E4703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15A91A-7CF2-411C-A6D0-631465DBB38D}" type="datetimeFigureOut">
              <a:rPr lang="es-ES" smtClean="0"/>
              <a:pPr/>
              <a:t>22/10/2019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2D94EC-E686-4785-AF11-454684E4703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15A91A-7CF2-411C-A6D0-631465DBB38D}" type="datetimeFigureOut">
              <a:rPr lang="es-ES" smtClean="0"/>
              <a:pPr/>
              <a:t>22/10/2019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2D94EC-E686-4785-AF11-454684E4703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15A91A-7CF2-411C-A6D0-631465DBB38D}" type="datetimeFigureOut">
              <a:rPr lang="es-ES" smtClean="0"/>
              <a:pPr/>
              <a:t>22/10/2019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2D94EC-E686-4785-AF11-454684E4703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15A91A-7CF2-411C-A6D0-631465DBB38D}" type="datetimeFigureOut">
              <a:rPr lang="es-ES" smtClean="0"/>
              <a:pPr/>
              <a:t>22/10/2019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2D94EC-E686-4785-AF11-454684E4703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15A91A-7CF2-411C-A6D0-631465DBB38D}" type="datetimeFigureOut">
              <a:rPr lang="es-ES" smtClean="0"/>
              <a:pPr/>
              <a:t>22/10/2019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2D94EC-E686-4785-AF11-454684E4703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15A91A-7CF2-411C-A6D0-631465DBB38D}" type="datetimeFigureOut">
              <a:rPr lang="es-ES" smtClean="0"/>
              <a:pPr/>
              <a:t>22/10/2019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2D94EC-E686-4785-AF11-454684E4703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15A91A-7CF2-411C-A6D0-631465DBB38D}" type="datetimeFigureOut">
              <a:rPr lang="es-ES" smtClean="0"/>
              <a:pPr/>
              <a:t>22/10/2019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2D94EC-E686-4785-AF11-454684E4703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15A91A-7CF2-411C-A6D0-631465DBB38D}" type="datetimeFigureOut">
              <a:rPr lang="es-ES" smtClean="0"/>
              <a:pPr/>
              <a:t>22/10/2019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2D94EC-E686-4785-AF11-454684E4703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6.pn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2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9.png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27584" y="764704"/>
            <a:ext cx="7772400" cy="1470025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s-ES" smtClean="0"/>
              <a:t>Séneca: </a:t>
            </a:r>
            <a:r>
              <a:rPr lang="es-ES" dirty="0" smtClean="0"/>
              <a:t>Cuaderno digital</a:t>
            </a:r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907704" y="4509120"/>
            <a:ext cx="6400800" cy="1752600"/>
          </a:xfrm>
        </p:spPr>
        <p:txBody>
          <a:bodyPr>
            <a:normAutofit fontScale="92500" lnSpcReduction="20000"/>
          </a:bodyPr>
          <a:lstStyle/>
          <a:p>
            <a:r>
              <a:rPr lang="es-ES_tradnl" dirty="0" smtClean="0"/>
              <a:t>C.E.P ALGECIRAS-LA LÍNEA</a:t>
            </a:r>
          </a:p>
          <a:p>
            <a:endParaRPr lang="es-ES_tradnl" dirty="0" smtClean="0"/>
          </a:p>
          <a:p>
            <a:r>
              <a:rPr lang="es-ES_tradnl" dirty="0" smtClean="0"/>
              <a:t>PONENTE: MARÍA PILAR CARRASCO GUERRERO</a:t>
            </a:r>
          </a:p>
        </p:txBody>
      </p:sp>
      <p:pic>
        <p:nvPicPr>
          <p:cNvPr id="3993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2492896"/>
            <a:ext cx="7712918" cy="7205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3861048"/>
            <a:ext cx="1296144" cy="149056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55576" y="548680"/>
            <a:ext cx="8013576" cy="1844824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es-ES_tradnl" b="1" dirty="0"/>
              <a:t>CARGA DE GRUPOS</a:t>
            </a:r>
            <a:r>
              <a:rPr lang="es-ES" dirty="0"/>
              <a:t/>
            </a:r>
            <a:br>
              <a:rPr lang="es-ES" dirty="0"/>
            </a:br>
            <a:r>
              <a:rPr lang="es-ES_tradnl" sz="2000" dirty="0" smtClean="0"/>
              <a:t>RUTA</a:t>
            </a:r>
            <a:r>
              <a:rPr lang="es-ES_tradnl" sz="2000" dirty="0"/>
              <a:t>: ALUMNADO-----SEGUIMIENTO ACADÉMICO------MIS ALUMNOSY ALUMNAS-----GRUPOS DE ALUMNO/AS-------- VALIDAR</a:t>
            </a:r>
            <a:r>
              <a:rPr lang="es-ES" dirty="0"/>
              <a:t/>
            </a:r>
            <a:br>
              <a:rPr lang="es-ES" dirty="0"/>
            </a:br>
            <a:endParaRPr lang="es-ES" dirty="0"/>
          </a:p>
        </p:txBody>
      </p:sp>
      <p:pic>
        <p:nvPicPr>
          <p:cNvPr id="4" name="3 Marcador de contenido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2739274"/>
            <a:ext cx="8229600" cy="22478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n 1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1772816"/>
            <a:ext cx="6638925" cy="1238250"/>
          </a:xfrm>
          <a:prstGeom prst="rect">
            <a:avLst/>
          </a:prstGeom>
          <a:noFill/>
        </p:spPr>
      </p:pic>
      <p:pic>
        <p:nvPicPr>
          <p:cNvPr id="22529" name="Imagen 1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624" y="3573016"/>
            <a:ext cx="6648450" cy="2914650"/>
          </a:xfrm>
          <a:prstGeom prst="rect">
            <a:avLst/>
          </a:prstGeom>
          <a:noFill/>
        </p:spPr>
      </p:pic>
      <p:sp>
        <p:nvSpPr>
          <p:cNvPr id="22531" name="Rectangle 3"/>
          <p:cNvSpPr>
            <a:spLocks noChangeArrowheads="1"/>
          </p:cNvSpPr>
          <p:nvPr/>
        </p:nvSpPr>
        <p:spPr bwMode="auto">
          <a:xfrm>
            <a:off x="0" y="0"/>
            <a:ext cx="9144000" cy="1600438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_tradnl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ACCESO RÁPIDO A DATOS DEL  ALUMNADO</a:t>
            </a:r>
            <a:endParaRPr kumimoji="0" lang="es-E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RUTA: ALUMNADO------SEGUIMIENTO ACADÉMICO-----MIS ALUMNOS Y ALUMNAS. (SELECCIONAR AÑO ACADÉMICO Y GRUPO)</a:t>
            </a:r>
            <a:endParaRPr kumimoji="0" lang="es-E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2533" name="Rectangle 5"/>
          <p:cNvSpPr>
            <a:spLocks noChangeArrowheads="1"/>
          </p:cNvSpPr>
          <p:nvPr/>
        </p:nvSpPr>
        <p:spPr bwMode="auto">
          <a:xfrm>
            <a:off x="0" y="46101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539552" y="2996952"/>
            <a:ext cx="7883028" cy="307777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_tradnl" sz="1400" dirty="0">
                <a:solidFill>
                  <a:prstClr val="black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Tras aparecer la lista de alumnos/as pinchamos sobre el alumno/a y seleccionamos en el desplegable.</a:t>
            </a:r>
            <a:endParaRPr lang="es-ES" sz="1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n 2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836712"/>
            <a:ext cx="4841661" cy="2122562"/>
          </a:xfrm>
          <a:prstGeom prst="rect">
            <a:avLst/>
          </a:prstGeom>
          <a:noFill/>
        </p:spPr>
      </p:pic>
      <p:pic>
        <p:nvPicPr>
          <p:cNvPr id="21505" name="Imagen 3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624" y="4076700"/>
            <a:ext cx="6648450" cy="2781300"/>
          </a:xfrm>
          <a:prstGeom prst="rect">
            <a:avLst/>
          </a:prstGeom>
          <a:noFill/>
        </p:spPr>
      </p:pic>
      <p:sp>
        <p:nvSpPr>
          <p:cNvPr id="21507" name="Rectangle 3"/>
          <p:cNvSpPr>
            <a:spLocks noChangeArrowheads="1"/>
          </p:cNvSpPr>
          <p:nvPr/>
        </p:nvSpPr>
        <p:spPr bwMode="auto">
          <a:xfrm>
            <a:off x="251520" y="-41903"/>
            <a:ext cx="8424936" cy="984885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_tradnl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CONSULTA DEL EXPEDIENTE ELECTRÓNICO DEL ALUMNADO</a:t>
            </a:r>
            <a:r>
              <a:rPr kumimoji="0" lang="es-ES_tradnl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es-ES" sz="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1508" name="Rectangle 4"/>
          <p:cNvSpPr>
            <a:spLocks noChangeArrowheads="1"/>
          </p:cNvSpPr>
          <p:nvPr/>
        </p:nvSpPr>
        <p:spPr bwMode="auto">
          <a:xfrm>
            <a:off x="539552" y="2979978"/>
            <a:ext cx="7776864" cy="1169551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Tras seleccionar la consulta del expediente electrónico se nos abre una nueva pantalla en la cual aparecerán los estudios cursados. Elegimos centro y estudios y podemos consultar la nota media  o ver el expediente.  En el segundo caso se nos abre  una nueva pantalla con la información resumida. Para poder consultar la información completa debemos seleccionar “ DETALLE” lo que nos permitirá ver las repeticiones de curso.</a:t>
            </a:r>
            <a:endParaRPr kumimoji="0" lang="es-ES_tradnl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7" name="Imagen 3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48680"/>
            <a:ext cx="8820472" cy="1891680"/>
          </a:xfrm>
          <a:prstGeom prst="rect">
            <a:avLst/>
          </a:prstGeom>
          <a:noFill/>
        </p:spPr>
      </p:pic>
      <p:pic>
        <p:nvPicPr>
          <p:cNvPr id="20486" name="Imagen 4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2636912"/>
            <a:ext cx="6648450" cy="2139677"/>
          </a:xfrm>
          <a:prstGeom prst="rect">
            <a:avLst/>
          </a:prstGeom>
          <a:noFill/>
        </p:spPr>
      </p:pic>
      <p:pic>
        <p:nvPicPr>
          <p:cNvPr id="20485" name="Imagen 4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23728" y="4991100"/>
            <a:ext cx="6638925" cy="1866900"/>
          </a:xfrm>
          <a:prstGeom prst="rect">
            <a:avLst/>
          </a:prstGeom>
          <a:noFill/>
        </p:spPr>
      </p:pic>
      <p:sp>
        <p:nvSpPr>
          <p:cNvPr id="20488" name="Rectangle 8"/>
          <p:cNvSpPr>
            <a:spLocks noChangeArrowheads="1"/>
          </p:cNvSpPr>
          <p:nvPr/>
        </p:nvSpPr>
        <p:spPr bwMode="auto">
          <a:xfrm>
            <a:off x="251520" y="188640"/>
            <a:ext cx="2352695" cy="646331"/>
          </a:xfrm>
          <a:prstGeom prst="rect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Consulta notas  medias</a:t>
            </a:r>
            <a:endParaRPr kumimoji="0" lang="es-ES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489" name="Rectangle 9"/>
          <p:cNvSpPr>
            <a:spLocks noChangeArrowheads="1"/>
          </p:cNvSpPr>
          <p:nvPr/>
        </p:nvSpPr>
        <p:spPr bwMode="auto">
          <a:xfrm>
            <a:off x="0" y="2334310"/>
            <a:ext cx="2102179" cy="646331"/>
          </a:xfrm>
          <a:prstGeom prst="rect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Consulta expediente</a:t>
            </a:r>
            <a:endParaRPr kumimoji="0" lang="es-ES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490" name="Rectangle 10"/>
          <p:cNvSpPr>
            <a:spLocks noChangeArrowheads="1"/>
          </p:cNvSpPr>
          <p:nvPr/>
        </p:nvSpPr>
        <p:spPr bwMode="auto">
          <a:xfrm>
            <a:off x="0" y="55245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491" name="Rectangle 11"/>
          <p:cNvSpPr>
            <a:spLocks noChangeArrowheads="1"/>
          </p:cNvSpPr>
          <p:nvPr/>
        </p:nvSpPr>
        <p:spPr bwMode="auto">
          <a:xfrm>
            <a:off x="0" y="73914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1340768"/>
            <a:ext cx="7485792" cy="3816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1547664" y="620688"/>
            <a:ext cx="5832648" cy="369332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ES_tradnl" dirty="0" smtClean="0"/>
              <a:t>Consulta de notas del curso actual por evaluaciones</a:t>
            </a:r>
            <a:endParaRPr lang="es-E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n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980728"/>
            <a:ext cx="3209925" cy="1266825"/>
          </a:xfrm>
          <a:prstGeom prst="rect">
            <a:avLst/>
          </a:prstGeom>
          <a:noFill/>
        </p:spPr>
      </p:pic>
      <p:pic>
        <p:nvPicPr>
          <p:cNvPr id="17409" name="Imagen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7704" y="2348880"/>
            <a:ext cx="5257800" cy="4048125"/>
          </a:xfrm>
          <a:prstGeom prst="rect">
            <a:avLst/>
          </a:prstGeom>
          <a:noFill/>
        </p:spPr>
      </p:pic>
      <p:sp>
        <p:nvSpPr>
          <p:cNvPr id="17411" name="Rectangle 3"/>
          <p:cNvSpPr>
            <a:spLocks noChangeArrowheads="1"/>
          </p:cNvSpPr>
          <p:nvPr/>
        </p:nvSpPr>
        <p:spPr bwMode="auto">
          <a:xfrm>
            <a:off x="893430" y="161149"/>
            <a:ext cx="7357143" cy="800219"/>
          </a:xfrm>
          <a:prstGeom prst="rect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DOCUMENTOS</a:t>
            </a:r>
            <a:r>
              <a:rPr kumimoji="0" lang="es-ES_tradnl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s-ES_tradnl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QUE SE PUEDEN SOLICITAR ( PDF</a:t>
            </a:r>
            <a:r>
              <a:rPr kumimoji="0" lang="es-ES_tradnl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)</a:t>
            </a:r>
            <a:endParaRPr kumimoji="0" lang="es-ES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7412" name="Rectangle 4"/>
          <p:cNvSpPr>
            <a:spLocks noChangeArrowheads="1"/>
          </p:cNvSpPr>
          <p:nvPr/>
        </p:nvSpPr>
        <p:spPr bwMode="auto">
          <a:xfrm>
            <a:off x="0" y="172402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7413" name="Rectangle 5"/>
          <p:cNvSpPr>
            <a:spLocks noChangeArrowheads="1"/>
          </p:cNvSpPr>
          <p:nvPr/>
        </p:nvSpPr>
        <p:spPr bwMode="auto">
          <a:xfrm>
            <a:off x="0" y="622935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260648"/>
            <a:ext cx="9144000" cy="1815882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FALTAS DE ASISTENCIA</a:t>
            </a:r>
            <a:endParaRPr kumimoji="0" lang="es-E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RUTA:  ALUMNADO----FALTAS DE ASISTENCIA-----EN UNA FECHA Y TRAMO HORARIO </a:t>
            </a:r>
            <a:endParaRPr kumimoji="0" lang="es-E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5" name="Imagen 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2420888"/>
            <a:ext cx="6648450" cy="1962150"/>
          </a:xfrm>
          <a:prstGeom prst="rect">
            <a:avLst/>
          </a:prstGeom>
          <a:noFill/>
        </p:spPr>
      </p:pic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4899937"/>
            <a:ext cx="9144000" cy="1200329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Por defecto nos abre los tramos horarios del día en curso, podemos usar el calendario gráfico para cambiar de día y a continuación elegimos el tramo horario</a:t>
            </a:r>
            <a:r>
              <a:rPr kumimoji="0" lang="es-ES_tradnl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es-ES_tradnl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1"/>
          <p:cNvSpPr>
            <a:spLocks noChangeArrowheads="1"/>
          </p:cNvSpPr>
          <p:nvPr/>
        </p:nvSpPr>
        <p:spPr bwMode="auto">
          <a:xfrm>
            <a:off x="0" y="-6141"/>
            <a:ext cx="9144000" cy="1785104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JUSTIFICACIÓN Y COMUNICACIÓN DE AUSENCIAS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RUTA:  ALUMNADO----SEGUIMIENTO ACADÉMICO------CUADERNO DE CLASE ------COMUNICACIONES DE AUSENCIAS/ JUSTIFICACIONES DE AUSENCIAS</a:t>
            </a:r>
            <a:r>
              <a:rPr kumimoji="0" lang="es-ES_tradnl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es-ES_tradnl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2 Imagen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2132856"/>
            <a:ext cx="7056784" cy="18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4" name="Rectangle 2"/>
          <p:cNvSpPr>
            <a:spLocks noChangeArrowheads="1"/>
          </p:cNvSpPr>
          <p:nvPr/>
        </p:nvSpPr>
        <p:spPr bwMode="auto">
          <a:xfrm>
            <a:off x="179512" y="4455594"/>
            <a:ext cx="8208912" cy="1200329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Las comunicaciones de ausencias y las justificaciones son enviadas por las familias usando pasen. si pinchamos sobre la fecha podemos ver los detalles. También podemos usar los filtros ( grupo, fecha para localizar comunicaciones y/o justificaciones).</a:t>
            </a:r>
            <a:endParaRPr kumimoji="0" lang="es-ES_tradnl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Rectangle 1"/>
          <p:cNvSpPr>
            <a:spLocks noChangeArrowheads="1"/>
          </p:cNvSpPr>
          <p:nvPr/>
        </p:nvSpPr>
        <p:spPr bwMode="auto">
          <a:xfrm>
            <a:off x="0" y="1387273"/>
            <a:ext cx="9144000" cy="1446550"/>
          </a:xfrm>
          <a:prstGeom prst="rect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4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CUADERNO DE CLASE: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4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DISEÑO</a:t>
            </a:r>
            <a:endParaRPr kumimoji="0" lang="es-ES_tradnl" sz="6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8673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43808" y="3140968"/>
            <a:ext cx="3324225" cy="3352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ChangeArrowheads="1"/>
          </p:cNvSpPr>
          <p:nvPr/>
        </p:nvSpPr>
        <p:spPr bwMode="auto">
          <a:xfrm>
            <a:off x="179512" y="410275"/>
            <a:ext cx="8640960" cy="2462213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1.-PARÁMETROS</a:t>
            </a:r>
            <a:endParaRPr kumimoji="0" lang="es-E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RUTA:  ALUMNADO------SEGUIMIENTO ACADÉMICO-----CUADERNO DE CLASE----PARÁMETROS.</a:t>
            </a:r>
            <a:endParaRPr kumimoji="0" lang="es-ES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_tradnl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Los parámetros nos permiten establecer categorías de actividades evaluables así como el modelo de calificación a usar en nuestro cuaderno para calcular la nota media. También nos permite hacer visible a las familias el registro diario de actitud</a:t>
            </a:r>
            <a:r>
              <a:rPr kumimoji="0" lang="es-ES_tradnl" b="0" i="0" u="none" strike="noStrike" cap="none" normalizeH="0" dirty="0" smtClean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y cometarios.</a:t>
            </a:r>
            <a:endParaRPr kumimoji="0" lang="es-ES" sz="1100" b="0" i="0" u="none" strike="noStrike" cap="none" normalizeH="0" baseline="0" dirty="0" smtClean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1747" name="Rectangle 3"/>
          <p:cNvSpPr>
            <a:spLocks noChangeArrowheads="1"/>
          </p:cNvSpPr>
          <p:nvPr/>
        </p:nvSpPr>
        <p:spPr bwMode="auto">
          <a:xfrm>
            <a:off x="0" y="25527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b="17009"/>
          <a:stretch>
            <a:fillRect/>
          </a:stretch>
        </p:blipFill>
        <p:spPr bwMode="auto">
          <a:xfrm>
            <a:off x="1115616" y="2996952"/>
            <a:ext cx="6630670" cy="2016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n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28184" y="836712"/>
            <a:ext cx="390525" cy="409575"/>
          </a:xfrm>
          <a:prstGeom prst="rect">
            <a:avLst/>
          </a:prstGeom>
          <a:noFill/>
        </p:spPr>
      </p:pic>
      <p:pic>
        <p:nvPicPr>
          <p:cNvPr id="30721" name="Imagen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3140968"/>
            <a:ext cx="6534801" cy="2489448"/>
          </a:xfrm>
          <a:prstGeom prst="rect">
            <a:avLst/>
          </a:prstGeom>
          <a:noFill/>
        </p:spPr>
      </p:pic>
      <p:sp>
        <p:nvSpPr>
          <p:cNvPr id="30723" name="Rectangle 3"/>
          <p:cNvSpPr>
            <a:spLocks noChangeArrowheads="1"/>
          </p:cNvSpPr>
          <p:nvPr/>
        </p:nvSpPr>
        <p:spPr bwMode="auto">
          <a:xfrm>
            <a:off x="755576" y="836712"/>
            <a:ext cx="5508104" cy="338554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Para establecer una nueva categoría evaluable pinchamos en </a:t>
            </a:r>
            <a:endParaRPr kumimoji="0" lang="es-ES_tradnl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0724" name="Rectangle 4"/>
          <p:cNvSpPr>
            <a:spLocks noChangeArrowheads="1"/>
          </p:cNvSpPr>
          <p:nvPr/>
        </p:nvSpPr>
        <p:spPr bwMode="auto">
          <a:xfrm>
            <a:off x="467544" y="1556792"/>
            <a:ext cx="8424936" cy="1354217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y rellenamos los campos en la siguiente pantalla. Si es una categoría a evaluar diariamente deberemos activar dicha casilla. También podemos modificar o borrar categorías ya establecidas cliqueando sobre  ellas.</a:t>
            </a:r>
            <a:endParaRPr kumimoji="0" lang="es-ES" sz="105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Unas vez establecida la categoría validamos y quedará grabada en séneca</a:t>
            </a:r>
            <a:r>
              <a:rPr kumimoji="0" lang="es-ES_tradnl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es-ES" sz="105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0725" name="Rectangle 5"/>
          <p:cNvSpPr>
            <a:spLocks noChangeArrowheads="1"/>
          </p:cNvSpPr>
          <p:nvPr/>
        </p:nvSpPr>
        <p:spPr bwMode="auto">
          <a:xfrm>
            <a:off x="0" y="292417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323528" y="81583"/>
            <a:ext cx="8496944" cy="2523768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Una vez diseñadas las categorías podemos establecer el modelo de calificación para ello pinchamos en modelo de calificación. En la nueva pantalla indicamos año </a:t>
            </a:r>
            <a:r>
              <a:rPr lang="es-ES_tradnl" sz="20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 y cliqueamos sobre la </a:t>
            </a:r>
            <a:r>
              <a:rPr kumimoji="0" lang="es-ES_tradnl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materia elegida . El sistema  nos ofrece dos modelos de calificación :</a:t>
            </a:r>
            <a:endParaRPr kumimoji="0" lang="es-E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	Media aritmética: entre todas las categorías de actividades    evaluables.</a:t>
            </a:r>
            <a:endParaRPr kumimoji="0" lang="es-ES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	Media ponderada: da un peso específico a cada categoría</a:t>
            </a:r>
            <a:endParaRPr kumimoji="0" lang="es-ES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280035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2852936"/>
            <a:ext cx="6768752" cy="39405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539552" y="1017023"/>
            <a:ext cx="7776864" cy="92333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Elegimos las categorías a considerar en la media. Si hemos elegido la ponderación deberemos dar un peso especifico a cada categoría.</a:t>
            </a:r>
            <a:endParaRPr kumimoji="0" lang="es-ES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8675" name="Rectangle 3"/>
          <p:cNvSpPr>
            <a:spLocks noChangeArrowheads="1"/>
          </p:cNvSpPr>
          <p:nvPr/>
        </p:nvSpPr>
        <p:spPr bwMode="auto">
          <a:xfrm>
            <a:off x="0" y="329565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 cstate="print"/>
          <a:srcRect b="28082"/>
          <a:stretch>
            <a:fillRect/>
          </a:stretch>
        </p:blipFill>
        <p:spPr bwMode="auto">
          <a:xfrm>
            <a:off x="1907704" y="2420888"/>
            <a:ext cx="5489227" cy="2880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n 1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2060848"/>
            <a:ext cx="6924128" cy="1636390"/>
          </a:xfrm>
          <a:prstGeom prst="rect">
            <a:avLst/>
          </a:prstGeom>
          <a:noFill/>
        </p:spPr>
      </p:pic>
      <p:pic>
        <p:nvPicPr>
          <p:cNvPr id="27649" name="Imagen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4" y="4653136"/>
            <a:ext cx="626714" cy="409575"/>
          </a:xfrm>
          <a:prstGeom prst="rect">
            <a:avLst/>
          </a:prstGeom>
          <a:noFill/>
        </p:spPr>
      </p:pic>
      <p:sp>
        <p:nvSpPr>
          <p:cNvPr id="27651" name="Rectangle 3"/>
          <p:cNvSpPr>
            <a:spLocks noChangeArrowheads="1"/>
          </p:cNvSpPr>
          <p:nvPr/>
        </p:nvSpPr>
        <p:spPr bwMode="auto">
          <a:xfrm>
            <a:off x="0" y="359972"/>
            <a:ext cx="9144000" cy="1477328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DISEÑO DE ACTIVIDADES EVALUABLES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RUTA: ALUMNADO------SEGUIMIENTO ACADÉMICO-----CUADERNO DE CLASE----ACTIVIDADES EVALUABLES.</a:t>
            </a:r>
            <a:endParaRPr kumimoji="0" lang="es-E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7652" name="Rectangle 4"/>
          <p:cNvSpPr>
            <a:spLocks noChangeArrowheads="1"/>
          </p:cNvSpPr>
          <p:nvPr/>
        </p:nvSpPr>
        <p:spPr bwMode="auto">
          <a:xfrm>
            <a:off x="323528" y="4617422"/>
            <a:ext cx="4464496" cy="338554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Para establecer una nueva actividad pinchamos en </a:t>
            </a:r>
            <a:endParaRPr kumimoji="0" lang="es-ES_tradnl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7653" name="Rectangle 5"/>
          <p:cNvSpPr>
            <a:spLocks noChangeArrowheads="1"/>
          </p:cNvSpPr>
          <p:nvPr/>
        </p:nvSpPr>
        <p:spPr bwMode="auto">
          <a:xfrm>
            <a:off x="5148064" y="5157192"/>
            <a:ext cx="3600400" cy="307777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s-ES_tradnl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y rellenamos los campos en la nueva pantalla.</a:t>
            </a:r>
            <a:endParaRPr kumimoji="0" lang="es-ES_tradnl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ChangeArrowheads="1"/>
          </p:cNvSpPr>
          <p:nvPr/>
        </p:nvSpPr>
        <p:spPr bwMode="auto">
          <a:xfrm>
            <a:off x="611560" y="215158"/>
            <a:ext cx="7848872" cy="1754326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1º Elegimos grupo y evaluación.</a:t>
            </a:r>
            <a:endParaRPr kumimoji="0" lang="es-ES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_tradnl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2º Establecemos los datos de identificación de la actividad que deberá encuadrarse en una de las categorías de actividades evaluables que previamente hemos establecido.</a:t>
            </a:r>
            <a:endParaRPr kumimoji="0" lang="es-ES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6627" name="Rectangle 3"/>
          <p:cNvSpPr>
            <a:spLocks noChangeArrowheads="1"/>
          </p:cNvSpPr>
          <p:nvPr/>
        </p:nvSpPr>
        <p:spPr bwMode="auto">
          <a:xfrm>
            <a:off x="0" y="24003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2348880"/>
            <a:ext cx="5942299" cy="30788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ChangeArrowheads="1"/>
          </p:cNvSpPr>
          <p:nvPr/>
        </p:nvSpPr>
        <p:spPr bwMode="auto">
          <a:xfrm>
            <a:off x="395536" y="620688"/>
            <a:ext cx="8280920" cy="2339102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16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3º Configuramos el sistema de calificación:</a:t>
            </a:r>
            <a:r>
              <a:rPr kumimoji="0" lang="es-ES_tradnl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Podemos establecer  un </a:t>
            </a:r>
            <a:r>
              <a:rPr kumimoji="0" lang="es-ES_tradnl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check</a:t>
            </a:r>
            <a:r>
              <a:rPr kumimoji="0" lang="es-ES_tradnl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(no llevará calificación y no se tendrá en cuanta para la media por el sistema) o otorgarle un sistema de calificación concreto (hay que tener en cuenta  que todas las calificaciones que no sean numéricas no las tendrá en cuanta el sistema al elaborar la media).</a:t>
            </a:r>
            <a:endParaRPr kumimoji="0" lang="es-ES" sz="105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16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4º Planificación:</a:t>
            </a:r>
            <a:r>
              <a:rPr kumimoji="0" lang="es-ES_tradnl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si no se trata de una actividad de la categoría de “ actividad diaria” podemos establecer una fecha y hora para la misma .</a:t>
            </a:r>
            <a:endParaRPr kumimoji="0" lang="es-ES" sz="105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16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5º Comunicación y avisos:</a:t>
            </a:r>
            <a:r>
              <a:rPr kumimoji="0" lang="es-ES_tradnl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Podemos incluir la actividad en las agendas y mostrar y comunicar a las familias tanto la actividad como la calificación de la misma.</a:t>
            </a:r>
            <a:endParaRPr kumimoji="0" lang="es-ES" sz="105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5603" name="Rectangle 3"/>
          <p:cNvSpPr>
            <a:spLocks noChangeArrowheads="1"/>
          </p:cNvSpPr>
          <p:nvPr/>
        </p:nvSpPr>
        <p:spPr bwMode="auto">
          <a:xfrm>
            <a:off x="0" y="33242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 t="52302" r="-13559" b="-17058"/>
          <a:stretch>
            <a:fillRect/>
          </a:stretch>
        </p:blipFill>
        <p:spPr bwMode="auto">
          <a:xfrm>
            <a:off x="1979712" y="2996952"/>
            <a:ext cx="6336704" cy="18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4293096"/>
            <a:ext cx="5904533" cy="14397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43608" y="5373216"/>
            <a:ext cx="6804248" cy="12273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ChangeArrowheads="1"/>
          </p:cNvSpPr>
          <p:nvPr/>
        </p:nvSpPr>
        <p:spPr bwMode="auto">
          <a:xfrm>
            <a:off x="395536" y="620201"/>
            <a:ext cx="7704856" cy="1754326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6º Información adicional:</a:t>
            </a:r>
            <a: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nos permite añadir instrucciones así como subir archivos relacionados con la actividad.</a:t>
            </a:r>
            <a:endParaRPr kumimoji="0" lang="es-ES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7º Alumnado destinatario</a:t>
            </a:r>
            <a: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: Si activamos esta casilla podemos seleccionar el alumnado concreto del grupo al que va dirigida la actividad. Si no la activamos se aplica directamente a todo el alumnado del grupo.</a:t>
            </a:r>
            <a:endParaRPr kumimoji="0" lang="es-ES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4579" name="Rectangle 3"/>
          <p:cNvSpPr>
            <a:spLocks noChangeArrowheads="1"/>
          </p:cNvSpPr>
          <p:nvPr/>
        </p:nvSpPr>
        <p:spPr bwMode="auto">
          <a:xfrm>
            <a:off x="0" y="33147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2636912"/>
            <a:ext cx="6732240" cy="16280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39752" y="4221088"/>
            <a:ext cx="4888037" cy="14798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ES" dirty="0" smtClean="0"/>
              <a:t>Cuaderno y módulo evaluación por competencias</a:t>
            </a:r>
            <a:endParaRPr lang="es-E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1785926"/>
            <a:ext cx="5000660" cy="246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4 CuadroTexto"/>
          <p:cNvSpPr txBox="1"/>
          <p:nvPr/>
        </p:nvSpPr>
        <p:spPr>
          <a:xfrm>
            <a:off x="6429388" y="1785926"/>
            <a:ext cx="2143140" cy="147732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dirty="0" smtClean="0"/>
              <a:t>La actividad tiene </a:t>
            </a:r>
            <a:r>
              <a:rPr lang="es-ES" smtClean="0"/>
              <a:t>que pertenecer </a:t>
            </a:r>
            <a:r>
              <a:rPr lang="es-ES" dirty="0" smtClean="0"/>
              <a:t>a una categoría evaluable de carácter diario</a:t>
            </a:r>
            <a:endParaRPr lang="es-ES" dirty="0"/>
          </a:p>
        </p:txBody>
      </p:sp>
      <p:cxnSp>
        <p:nvCxnSpPr>
          <p:cNvPr id="7" name="6 Conector recto de flecha"/>
          <p:cNvCxnSpPr/>
          <p:nvPr/>
        </p:nvCxnSpPr>
        <p:spPr>
          <a:xfrm rot="10800000">
            <a:off x="4857752" y="2143116"/>
            <a:ext cx="1500198" cy="50006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4286256"/>
            <a:ext cx="6710373" cy="19198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8 CuadroTexto"/>
          <p:cNvSpPr txBox="1"/>
          <p:nvPr/>
        </p:nvSpPr>
        <p:spPr>
          <a:xfrm>
            <a:off x="7143768" y="3429000"/>
            <a:ext cx="1643074" cy="3139321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ES" dirty="0" smtClean="0"/>
              <a:t>En la pestaña evaluación por competencias seleccionamos los criterios que se evaluarán con dicha actividad así como el instrumento usado.</a:t>
            </a:r>
            <a:endParaRPr lang="es-ES" dirty="0"/>
          </a:p>
        </p:txBody>
      </p:sp>
      <p:cxnSp>
        <p:nvCxnSpPr>
          <p:cNvPr id="11" name="10 Conector recto de flecha"/>
          <p:cNvCxnSpPr/>
          <p:nvPr/>
        </p:nvCxnSpPr>
        <p:spPr>
          <a:xfrm rot="10800000">
            <a:off x="5643570" y="5357826"/>
            <a:ext cx="1214446" cy="500066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12 Conector recto de flecha"/>
          <p:cNvCxnSpPr/>
          <p:nvPr/>
        </p:nvCxnSpPr>
        <p:spPr>
          <a:xfrm rot="10800000">
            <a:off x="2000232" y="4929198"/>
            <a:ext cx="4929222" cy="128588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16 CuadroTexto"/>
          <p:cNvSpPr txBox="1"/>
          <p:nvPr/>
        </p:nvSpPr>
        <p:spPr>
          <a:xfrm>
            <a:off x="214282" y="6286520"/>
            <a:ext cx="6572296" cy="46166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1200" dirty="0" smtClean="0"/>
              <a:t>Cuando calificamos esta actividad en el cuaderno de forma automática se grabará la calificación en el módulo de evaluación por competencias</a:t>
            </a:r>
            <a:endParaRPr lang="es-ES" sz="1200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Imagen 31"/>
          <p:cNvPicPr>
            <a:picLocks noChangeAspect="1" noChangeArrowheads="1"/>
          </p:cNvPicPr>
          <p:nvPr/>
        </p:nvPicPr>
        <p:blipFill>
          <a:blip r:embed="rId2" cstate="print"/>
          <a:srcRect b="15626"/>
          <a:stretch>
            <a:fillRect/>
          </a:stretch>
        </p:blipFill>
        <p:spPr bwMode="auto">
          <a:xfrm>
            <a:off x="1331640" y="1700808"/>
            <a:ext cx="5400675" cy="1800200"/>
          </a:xfrm>
          <a:prstGeom prst="rect">
            <a:avLst/>
          </a:prstGeom>
          <a:noFill/>
        </p:spPr>
      </p:pic>
      <p:sp>
        <p:nvSpPr>
          <p:cNvPr id="39939" name="Rectangle 3"/>
          <p:cNvSpPr>
            <a:spLocks noChangeArrowheads="1"/>
          </p:cNvSpPr>
          <p:nvPr/>
        </p:nvSpPr>
        <p:spPr bwMode="auto">
          <a:xfrm>
            <a:off x="395536" y="6491"/>
            <a:ext cx="8280920" cy="1615827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GESTIÓN DE ACTIVIDADES YA ESTABLECIDAS</a:t>
            </a:r>
            <a:r>
              <a:rPr kumimoji="0" lang="es-ES_tradnl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.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El filtro que aparece en la pantalla ACTIVIDADES EVALUABLES nos permite acceder y gestionar actividades ya establecidas.</a:t>
            </a:r>
            <a:endParaRPr kumimoji="0" lang="es-ES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9940" name="Rectangle 4"/>
          <p:cNvSpPr>
            <a:spLocks noChangeArrowheads="1"/>
          </p:cNvSpPr>
          <p:nvPr/>
        </p:nvSpPr>
        <p:spPr bwMode="auto">
          <a:xfrm>
            <a:off x="179512" y="4179494"/>
            <a:ext cx="8640960" cy="2062103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Detalle: nos remite a la pantalla de diseño de la actividad.</a:t>
            </a:r>
            <a:endParaRPr kumimoji="0" lang="es-ES" sz="105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Clonar actividad: Permite copiar la actividad haciendo cambios en la misma ( por ejemplo grupo al que va dirigida).</a:t>
            </a:r>
            <a:endParaRPr kumimoji="0" lang="es-ES" sz="105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Calificar: Permite calificar la actividad.</a:t>
            </a:r>
            <a:endParaRPr kumimoji="0" lang="es-ES" sz="105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Eliminar: Permite borrar la actividad siempre y cuando no contenga calificaciones.</a:t>
            </a:r>
            <a:endParaRPr kumimoji="0" lang="es-ES" sz="105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Podemos hacer </a:t>
            </a:r>
            <a:r>
              <a:rPr kumimoji="0" lang="es-ES_tradnl" sz="16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copiados misivos</a:t>
            </a:r>
            <a:r>
              <a:rPr kumimoji="0" lang="es-ES_tradnl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( por ejemplo todas las actividades de un trimestre de un grupo a otro) usando la herramienta UTILIDADES DE COPIADO ( ruta : pantalla actividades evaluables, cliquear en </a:t>
            </a:r>
            <a:endParaRPr kumimoji="0" lang="es-ES_tradnl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9941" name="Rectangle 5"/>
          <p:cNvSpPr>
            <a:spLocks noChangeArrowheads="1"/>
          </p:cNvSpPr>
          <p:nvPr/>
        </p:nvSpPr>
        <p:spPr bwMode="auto">
          <a:xfrm>
            <a:off x="0" y="30099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)</a:t>
            </a: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Imagen 3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6021288"/>
            <a:ext cx="428625" cy="4191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908720"/>
            <a:ext cx="8634454" cy="53073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Rectangle 1"/>
          <p:cNvSpPr>
            <a:spLocks noChangeArrowheads="1"/>
          </p:cNvSpPr>
          <p:nvPr/>
        </p:nvSpPr>
        <p:spPr bwMode="auto">
          <a:xfrm>
            <a:off x="0" y="692696"/>
            <a:ext cx="9144000" cy="144655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es-ES_tradnl" sz="4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CUADERNO DE CLASE</a:t>
            </a:r>
            <a:r>
              <a:rPr lang="es-ES_tradnl" sz="4400" b="1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: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sz="4400" b="1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CONSULTAS Y ANOTACIONES </a:t>
            </a:r>
            <a:endParaRPr kumimoji="0" lang="es-ES_tradnl" sz="4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  <p:pic>
        <p:nvPicPr>
          <p:cNvPr id="58370" name="Picture 2" descr="http://neoparaiso.com/imagenes/med/cuaderno.2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3717032"/>
            <a:ext cx="1809750" cy="1724025"/>
          </a:xfrm>
          <a:prstGeom prst="rect">
            <a:avLst/>
          </a:prstGeom>
          <a:noFill/>
        </p:spPr>
      </p:pic>
      <p:pic>
        <p:nvPicPr>
          <p:cNvPr id="58372" name="Picture 4" descr="Resultado de imagen de boli dibuj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95736" y="4581128"/>
            <a:ext cx="1047946" cy="975317"/>
          </a:xfrm>
          <a:prstGeom prst="rect">
            <a:avLst/>
          </a:prstGeom>
          <a:noFill/>
        </p:spPr>
      </p:pic>
      <p:sp>
        <p:nvSpPr>
          <p:cNvPr id="58374" name="AutoShape 6" descr="Resultado de imagen de portatil dibujo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58376" name="AutoShape 8" descr="Resultado de imagen de portatil dibujo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58378" name="Picture 10" descr="Resultado de imagen de portatil dibujo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20072" y="2852936"/>
            <a:ext cx="2016224" cy="2016224"/>
          </a:xfrm>
          <a:prstGeom prst="rect">
            <a:avLst/>
          </a:prstGeom>
          <a:noFill/>
        </p:spPr>
      </p:pic>
      <p:sp>
        <p:nvSpPr>
          <p:cNvPr id="58382" name="AutoShape 14" descr="Resultado de imagen de TABLET dibujo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58384" name="AutoShape 16" descr="Resultado de imagen de TABLET dibujo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58386" name="AutoShape 18" descr="Resultado de imagen de TABLET dibujo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58388" name="Picture 20" descr="Resultado de imagen de TABLET dibujo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92080" y="5157192"/>
            <a:ext cx="1809750" cy="1400175"/>
          </a:xfrm>
          <a:prstGeom prst="rect">
            <a:avLst/>
          </a:prstGeom>
          <a:noFill/>
        </p:spPr>
      </p:pic>
      <p:sp>
        <p:nvSpPr>
          <p:cNvPr id="13" name="12 Flecha derecha"/>
          <p:cNvSpPr/>
          <p:nvPr/>
        </p:nvSpPr>
        <p:spPr>
          <a:xfrm>
            <a:off x="3491880" y="4077072"/>
            <a:ext cx="1368152" cy="172819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Imagen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2348880"/>
            <a:ext cx="2409825" cy="2581275"/>
          </a:xfrm>
          <a:prstGeom prst="rect">
            <a:avLst/>
          </a:prstGeom>
          <a:noFill/>
        </p:spPr>
      </p:pic>
      <p:pic>
        <p:nvPicPr>
          <p:cNvPr id="38913" name="Imagen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23928" y="1916832"/>
            <a:ext cx="4381500" cy="1819275"/>
          </a:xfrm>
          <a:prstGeom prst="rect">
            <a:avLst/>
          </a:prstGeom>
          <a:noFill/>
        </p:spPr>
      </p:pic>
      <p:sp>
        <p:nvSpPr>
          <p:cNvPr id="38915" name="Rectangle 3"/>
          <p:cNvSpPr>
            <a:spLocks noChangeArrowheads="1"/>
          </p:cNvSpPr>
          <p:nvPr/>
        </p:nvSpPr>
        <p:spPr bwMode="auto">
          <a:xfrm>
            <a:off x="323528" y="138499"/>
            <a:ext cx="8424936" cy="1600438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_tradnl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RUTA: ALUMNADO----SEGUIMIENTO ACADÉMICO---CUADERNO DE CLASE----CUADERNO</a:t>
            </a:r>
            <a:r>
              <a:rPr kumimoji="0" lang="es-ES_tradnl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.  </a:t>
            </a:r>
            <a:endParaRPr kumimoji="0" lang="es-ES" sz="105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_tradnl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En la pantalla que se nos abre  introducimos la información, cliqueamos en refrescar  y se nos abre el cuaderno  con los registros de la fecha seleccionada.</a:t>
            </a:r>
            <a:endParaRPr kumimoji="0" lang="es-ES" sz="105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8916" name="Rectangle 4"/>
          <p:cNvSpPr>
            <a:spLocks noChangeArrowheads="1"/>
          </p:cNvSpPr>
          <p:nvPr/>
        </p:nvSpPr>
        <p:spPr bwMode="auto">
          <a:xfrm>
            <a:off x="0" y="30384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es-ES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8917" name="Rectangle 5"/>
          <p:cNvSpPr>
            <a:spLocks noChangeArrowheads="1"/>
          </p:cNvSpPr>
          <p:nvPr/>
        </p:nvSpPr>
        <p:spPr bwMode="auto">
          <a:xfrm>
            <a:off x="0" y="48577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6 Imagen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47864" y="3717032"/>
            <a:ext cx="5400040" cy="28350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7 Rectángulo"/>
          <p:cNvSpPr/>
          <p:nvPr/>
        </p:nvSpPr>
        <p:spPr>
          <a:xfrm>
            <a:off x="6660232" y="5157192"/>
            <a:ext cx="108012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6804248" y="5229200"/>
            <a:ext cx="72008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600" dirty="0" smtClean="0"/>
              <a:t>Registro del día seleccionado</a:t>
            </a:r>
            <a:endParaRPr lang="es-ES" dirty="0"/>
          </a:p>
        </p:txBody>
      </p:sp>
      <p:cxnSp>
        <p:nvCxnSpPr>
          <p:cNvPr id="11" name="10 Conector recto de flecha"/>
          <p:cNvCxnSpPr/>
          <p:nvPr/>
        </p:nvCxnSpPr>
        <p:spPr>
          <a:xfrm flipH="1" flipV="1">
            <a:off x="6588224" y="4653136"/>
            <a:ext cx="360040" cy="5040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Imagen 13"/>
          <p:cNvPicPr>
            <a:picLocks noChangeAspect="1" noChangeArrowheads="1"/>
          </p:cNvPicPr>
          <p:nvPr/>
        </p:nvPicPr>
        <p:blipFill>
          <a:blip r:embed="rId2" cstate="print"/>
          <a:srcRect t="12530"/>
          <a:stretch>
            <a:fillRect/>
          </a:stretch>
        </p:blipFill>
        <p:spPr bwMode="auto">
          <a:xfrm>
            <a:off x="1259632" y="1484784"/>
            <a:ext cx="5400675" cy="1508001"/>
          </a:xfrm>
          <a:prstGeom prst="rect">
            <a:avLst/>
          </a:prstGeom>
          <a:noFill/>
        </p:spPr>
      </p:pic>
      <p:pic>
        <p:nvPicPr>
          <p:cNvPr id="37889" name="Imagen 1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664" y="4149080"/>
            <a:ext cx="5400675" cy="2447925"/>
          </a:xfrm>
          <a:prstGeom prst="rect">
            <a:avLst/>
          </a:prstGeom>
          <a:noFill/>
        </p:spPr>
      </p:pic>
      <p:sp>
        <p:nvSpPr>
          <p:cNvPr id="37891" name="Rectangle 3"/>
          <p:cNvSpPr>
            <a:spLocks noChangeArrowheads="1"/>
          </p:cNvSpPr>
          <p:nvPr/>
        </p:nvSpPr>
        <p:spPr bwMode="auto">
          <a:xfrm>
            <a:off x="611560" y="242016"/>
            <a:ext cx="7704856" cy="861774"/>
          </a:xfrm>
          <a:prstGeom prst="rect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Si cliqueamos sobre el nombre de un alumno/a se nos abre un despegable que nos da acceso a la información sobre dicho alumno.</a:t>
            </a:r>
            <a:endParaRPr kumimoji="0" lang="es-ES" sz="105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7892" name="Rectangle 4"/>
          <p:cNvSpPr>
            <a:spLocks noChangeArrowheads="1"/>
          </p:cNvSpPr>
          <p:nvPr/>
        </p:nvSpPr>
        <p:spPr bwMode="auto">
          <a:xfrm>
            <a:off x="755576" y="3064025"/>
            <a:ext cx="5976664" cy="861774"/>
          </a:xfrm>
          <a:prstGeom prst="rect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Especialmente interesante es la opción actividades diarias ya que nos abre un resumen de estas ordenadas por fecha.</a:t>
            </a:r>
            <a:endParaRPr kumimoji="0" lang="es-ES" sz="105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7893" name="Rectangle 5"/>
          <p:cNvSpPr>
            <a:spLocks noChangeArrowheads="1"/>
          </p:cNvSpPr>
          <p:nvPr/>
        </p:nvSpPr>
        <p:spPr bwMode="auto">
          <a:xfrm>
            <a:off x="0" y="46291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7" name="Imagen 2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60032" y="908720"/>
            <a:ext cx="323850" cy="333375"/>
          </a:xfrm>
          <a:prstGeom prst="rect">
            <a:avLst/>
          </a:prstGeom>
          <a:noFill/>
        </p:spPr>
      </p:pic>
      <p:pic>
        <p:nvPicPr>
          <p:cNvPr id="36866" name="Imagen 2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1556792"/>
            <a:ext cx="5400675" cy="1304925"/>
          </a:xfrm>
          <a:prstGeom prst="rect">
            <a:avLst/>
          </a:prstGeom>
          <a:noFill/>
        </p:spPr>
      </p:pic>
      <p:pic>
        <p:nvPicPr>
          <p:cNvPr id="36865" name="Imagen 2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03648" y="4149080"/>
            <a:ext cx="5400675" cy="2266950"/>
          </a:xfrm>
          <a:prstGeom prst="rect">
            <a:avLst/>
          </a:prstGeom>
          <a:noFill/>
        </p:spPr>
      </p:pic>
      <p:sp>
        <p:nvSpPr>
          <p:cNvPr id="36868" name="Rectangle 4"/>
          <p:cNvSpPr>
            <a:spLocks noChangeArrowheads="1"/>
          </p:cNvSpPr>
          <p:nvPr/>
        </p:nvSpPr>
        <p:spPr bwMode="auto">
          <a:xfrm>
            <a:off x="395536" y="20693"/>
            <a:ext cx="8352928" cy="1369606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EL RESUMEN DEL CUADERNO DE CLASE.</a:t>
            </a:r>
            <a:endParaRPr kumimoji="0" lang="es-ES" sz="11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RUTA: ALUMNADO----SEGUIMIENTO ACADÉMICO---CUADERNO DE CLASE----CUADERNO. 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En la pantalla que se nos abre pinchamos en </a:t>
            </a:r>
            <a:endParaRPr kumimoji="0" lang="es-ES_tradnl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6869" name="Rectangle 5"/>
          <p:cNvSpPr>
            <a:spLocks noChangeArrowheads="1"/>
          </p:cNvSpPr>
          <p:nvPr/>
        </p:nvSpPr>
        <p:spPr bwMode="auto">
          <a:xfrm>
            <a:off x="0" y="7905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es-ES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6870" name="Rectangle 6"/>
          <p:cNvSpPr>
            <a:spLocks noChangeArrowheads="1"/>
          </p:cNvSpPr>
          <p:nvPr/>
        </p:nvSpPr>
        <p:spPr bwMode="auto">
          <a:xfrm>
            <a:off x="323528" y="3195411"/>
            <a:ext cx="7920880" cy="861774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Introducimos los datos en el filtro refrescamos y se nos abre el resumen correspondiente al grupo y evaluación elegidos.</a:t>
            </a:r>
            <a:endParaRPr kumimoji="0" lang="es-ES" sz="105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6871" name="Rectangle 7"/>
          <p:cNvSpPr>
            <a:spLocks noChangeArrowheads="1"/>
          </p:cNvSpPr>
          <p:nvPr/>
        </p:nvSpPr>
        <p:spPr bwMode="auto">
          <a:xfrm>
            <a:off x="0" y="43624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Imagen 2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6016" y="908720"/>
            <a:ext cx="323850" cy="333375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4211960" y="5589240"/>
            <a:ext cx="576064" cy="14401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uadroTexto"/>
          <p:cNvSpPr txBox="1"/>
          <p:nvPr/>
        </p:nvSpPr>
        <p:spPr>
          <a:xfrm>
            <a:off x="4283968" y="5517232"/>
            <a:ext cx="64807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800" dirty="0" smtClean="0"/>
              <a:t>Recuento</a:t>
            </a:r>
            <a:endParaRPr lang="es-ES" sz="800" dirty="0"/>
          </a:p>
        </p:txBody>
      </p:sp>
      <p:cxnSp>
        <p:nvCxnSpPr>
          <p:cNvPr id="14" name="13 Conector recto de flecha"/>
          <p:cNvCxnSpPr/>
          <p:nvPr/>
        </p:nvCxnSpPr>
        <p:spPr>
          <a:xfrm flipH="1">
            <a:off x="3419872" y="5733256"/>
            <a:ext cx="720080" cy="21602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Imagen 3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1412776"/>
            <a:ext cx="5400675" cy="1733550"/>
          </a:xfrm>
          <a:prstGeom prst="rect">
            <a:avLst/>
          </a:prstGeom>
          <a:noFill/>
        </p:spPr>
      </p:pic>
      <p:pic>
        <p:nvPicPr>
          <p:cNvPr id="35841" name="Imagen 3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1680" y="4581128"/>
            <a:ext cx="5400675" cy="1600200"/>
          </a:xfrm>
          <a:prstGeom prst="rect">
            <a:avLst/>
          </a:prstGeom>
          <a:noFill/>
        </p:spPr>
      </p:pic>
      <p:sp>
        <p:nvSpPr>
          <p:cNvPr id="35843" name="Rectangle 3"/>
          <p:cNvSpPr>
            <a:spLocks noChangeArrowheads="1"/>
          </p:cNvSpPr>
          <p:nvPr/>
        </p:nvSpPr>
        <p:spPr bwMode="auto">
          <a:xfrm>
            <a:off x="467544" y="148592"/>
            <a:ext cx="7992888" cy="1107996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Si hemos diseñado un sistema de media el programa nos la calcula. La propuesta de nota del programa se traslada de forma automática al ajuste, pero éste puede ser modificado manualmente ( aparece en ese caso junto al ajuste el signo ¡ )</a:t>
            </a:r>
            <a:endParaRPr kumimoji="0" lang="es-ES" sz="105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5844" name="Rectangle 4"/>
          <p:cNvSpPr>
            <a:spLocks noChangeArrowheads="1"/>
          </p:cNvSpPr>
          <p:nvPr/>
        </p:nvSpPr>
        <p:spPr bwMode="auto">
          <a:xfrm>
            <a:off x="323528" y="3419130"/>
            <a:ext cx="8136904" cy="1015663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Tras ello solo tenemos que seleccionar  trasladar ajuste a la evaluación para alumnos sin calificar y cliquear en aplicar. El ajuste se convierte en la nota de la evaluación.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s-ES_tradnl" sz="1400" dirty="0" smtClean="0">
                <a:solidFill>
                  <a:schemeClr val="tx1"/>
                </a:solidFill>
                <a:latin typeface="Calibri" pitchFamily="34" charset="0"/>
                <a:cs typeface="Times New Roman" pitchFamily="18" charset="0"/>
              </a:rPr>
              <a:t>También podemos realizar la operación  alumno/a por alumno /a cliqueando en las flechas azules</a:t>
            </a:r>
            <a:endParaRPr kumimoji="0" lang="es-ES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5845" name="Rectangle 5"/>
          <p:cNvSpPr>
            <a:spLocks noChangeArrowheads="1"/>
          </p:cNvSpPr>
          <p:nvPr/>
        </p:nvSpPr>
        <p:spPr bwMode="auto">
          <a:xfrm>
            <a:off x="0" y="37909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4499992" y="5085184"/>
            <a:ext cx="108012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4572000" y="5157192"/>
            <a:ext cx="93610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 smtClean="0"/>
              <a:t>NOTA FINAL</a:t>
            </a:r>
            <a:endParaRPr lang="es-ES" sz="1100" dirty="0"/>
          </a:p>
        </p:txBody>
      </p:sp>
      <p:cxnSp>
        <p:nvCxnSpPr>
          <p:cNvPr id="10" name="9 Conector recto de flecha"/>
          <p:cNvCxnSpPr>
            <a:stCxn id="7" idx="3"/>
          </p:cNvCxnSpPr>
          <p:nvPr/>
        </p:nvCxnSpPr>
        <p:spPr>
          <a:xfrm>
            <a:off x="5580112" y="5301208"/>
            <a:ext cx="1008112" cy="2880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10 Rectángulo"/>
          <p:cNvSpPr/>
          <p:nvPr/>
        </p:nvSpPr>
        <p:spPr>
          <a:xfrm>
            <a:off x="4860032" y="2132856"/>
            <a:ext cx="108012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uadroTexto"/>
          <p:cNvSpPr txBox="1"/>
          <p:nvPr/>
        </p:nvSpPr>
        <p:spPr>
          <a:xfrm>
            <a:off x="5004048" y="2204864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700" dirty="0" smtClean="0"/>
              <a:t>Ajuste modificado</a:t>
            </a:r>
            <a:endParaRPr lang="es-ES" sz="700" dirty="0"/>
          </a:p>
        </p:txBody>
      </p:sp>
      <p:cxnSp>
        <p:nvCxnSpPr>
          <p:cNvPr id="14" name="13 Conector recto de flecha"/>
          <p:cNvCxnSpPr/>
          <p:nvPr/>
        </p:nvCxnSpPr>
        <p:spPr>
          <a:xfrm>
            <a:off x="5652120" y="2492896"/>
            <a:ext cx="576064" cy="3600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ChangeArrowheads="1"/>
          </p:cNvSpPr>
          <p:nvPr/>
        </p:nvSpPr>
        <p:spPr bwMode="auto">
          <a:xfrm>
            <a:off x="971600" y="958682"/>
            <a:ext cx="6264696" cy="1107996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Desde esta pantalla se puede así mismo acceder al resumen de actividades diarias para eso solo hay que cliquear sobre el nombre de un alumno/a  u otra de las calificaciones  de la pantalla.</a:t>
            </a:r>
            <a:endParaRPr kumimoji="0" lang="es-ES" sz="105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4817" name="Imagen 4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1988840"/>
            <a:ext cx="6624736" cy="1775943"/>
          </a:xfrm>
          <a:prstGeom prst="rect">
            <a:avLst/>
          </a:prstGeom>
          <a:noFill/>
        </p:spPr>
      </p:pic>
      <p:sp>
        <p:nvSpPr>
          <p:cNvPr id="34819" name="Rectangle 3"/>
          <p:cNvSpPr>
            <a:spLocks noChangeArrowheads="1"/>
          </p:cNvSpPr>
          <p:nvPr/>
        </p:nvSpPr>
        <p:spPr bwMode="auto">
          <a:xfrm>
            <a:off x="0" y="19050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Imagen 1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9672" y="3933056"/>
            <a:ext cx="5400675" cy="24479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5" name="Rectangle 9"/>
          <p:cNvSpPr>
            <a:spLocks noChangeArrowheads="1"/>
          </p:cNvSpPr>
          <p:nvPr/>
        </p:nvSpPr>
        <p:spPr bwMode="auto">
          <a:xfrm>
            <a:off x="0" y="152927"/>
            <a:ext cx="9144000" cy="2031325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MIS OBSERVACIONES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RUTA: ALUMNADO-----SEGUIENTO ACADÉMICO-------MIS ALUMNOS Y ALUMNAS----MIS OBSERVACIONES</a:t>
            </a:r>
            <a:endParaRPr kumimoji="0" lang="es-ES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4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9464" name="Imagen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2348880"/>
            <a:ext cx="6638925" cy="2838450"/>
          </a:xfrm>
          <a:prstGeom prst="rect">
            <a:avLst/>
          </a:prstGeom>
          <a:noFill/>
        </p:spPr>
      </p:pic>
      <p:sp>
        <p:nvSpPr>
          <p:cNvPr id="19466" name="Rectangle 10"/>
          <p:cNvSpPr>
            <a:spLocks noChangeArrowheads="1"/>
          </p:cNvSpPr>
          <p:nvPr/>
        </p:nvSpPr>
        <p:spPr bwMode="auto">
          <a:xfrm>
            <a:off x="0" y="32956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9" name="Rectangle 7"/>
          <p:cNvSpPr>
            <a:spLocks noChangeArrowheads="1"/>
          </p:cNvSpPr>
          <p:nvPr/>
        </p:nvSpPr>
        <p:spPr bwMode="auto">
          <a:xfrm>
            <a:off x="683568" y="3933056"/>
            <a:ext cx="7020272" cy="1169551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1º Escribimos  nuestra observación y  podemos compartirla con el resto del equipo educativo del grupo seleccionando COMPARTIR  y/o con los tutores legales seleccionando publicar a TUTORES LEGALES.</a:t>
            </a:r>
            <a:endParaRPr kumimoji="0" lang="es-ES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2º Pinchamos en APLICAR y al observación aparece en el cuadrante inferior  (podemos hacer modificaciones en el texto o eliminarla). Tras ello validamos </a:t>
            </a:r>
            <a:endParaRPr kumimoji="0" lang="es-ES_tradnl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8438" name="Imagen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20072" y="4869160"/>
            <a:ext cx="864096" cy="648072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899592" y="5445224"/>
            <a:ext cx="7560839" cy="738664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_tradnl" sz="1100" dirty="0">
                <a:solidFill>
                  <a:prstClr val="black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s-ES_tradnl" sz="1400" dirty="0">
                <a:solidFill>
                  <a:prstClr val="black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y la observación se graba.</a:t>
            </a:r>
            <a:endParaRPr lang="es-ES" sz="1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sz="1400" b="1" dirty="0">
                <a:solidFill>
                  <a:prstClr val="black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Para consultar las observaciones compartidas volvemos a la pantalla anterior y seleccionamos </a:t>
            </a:r>
            <a:endParaRPr lang="es-ES" sz="1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sz="1400" b="1" dirty="0">
                <a:solidFill>
                  <a:prstClr val="black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observaciones compartidas.</a:t>
            </a:r>
            <a:endParaRPr lang="es-ES_tradnl" sz="24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1" name="10 Imagen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548680"/>
            <a:ext cx="6645910" cy="30719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ChangeArrowheads="1"/>
          </p:cNvSpPr>
          <p:nvPr/>
        </p:nvSpPr>
        <p:spPr bwMode="auto">
          <a:xfrm>
            <a:off x="467544" y="188640"/>
            <a:ext cx="8352928" cy="1946687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AVISOS PASEN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SUSCRIPCIONES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05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Esta pantalla nos permite modificar el teléfono móvil y el correo electrónico donde recibiremos los avisos pasen. </a:t>
            </a:r>
            <a:endParaRPr kumimoji="0" lang="es-ES" sz="105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44033" name="Imagen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2708920"/>
            <a:ext cx="7473190" cy="2596505"/>
          </a:xfrm>
          <a:prstGeom prst="rect">
            <a:avLst/>
          </a:prstGeom>
          <a:noFill/>
        </p:spPr>
      </p:pic>
      <p:sp>
        <p:nvSpPr>
          <p:cNvPr id="44035" name="Rectangle 3"/>
          <p:cNvSpPr>
            <a:spLocks noChangeArrowheads="1"/>
          </p:cNvSpPr>
          <p:nvPr/>
        </p:nvSpPr>
        <p:spPr bwMode="auto">
          <a:xfrm>
            <a:off x="0" y="23336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5 Rectángulo"/>
          <p:cNvSpPr/>
          <p:nvPr/>
        </p:nvSpPr>
        <p:spPr>
          <a:xfrm flipV="1">
            <a:off x="7596336" y="3140968"/>
            <a:ext cx="360040" cy="144016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ChangeArrowheads="1"/>
          </p:cNvSpPr>
          <p:nvPr/>
        </p:nvSpPr>
        <p:spPr bwMode="auto">
          <a:xfrm>
            <a:off x="395536" y="302796"/>
            <a:ext cx="7488832" cy="144655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BANDEJA DE SALIDA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Nos  permite consultar los avisos pases que hemos enviado.</a:t>
            </a:r>
            <a:endParaRPr kumimoji="0" lang="es-E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43009" name="Imagen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1916832"/>
            <a:ext cx="7442102" cy="3150096"/>
          </a:xfrm>
          <a:prstGeom prst="rect">
            <a:avLst/>
          </a:prstGeom>
          <a:noFill/>
        </p:spPr>
      </p:pic>
      <p:sp>
        <p:nvSpPr>
          <p:cNvPr id="43011" name="Rectangle 3"/>
          <p:cNvSpPr>
            <a:spLocks noChangeArrowheads="1"/>
          </p:cNvSpPr>
          <p:nvPr/>
        </p:nvSpPr>
        <p:spPr bwMode="auto">
          <a:xfrm>
            <a:off x="0" y="2743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1916832"/>
            <a:ext cx="1904562" cy="37101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7" name="Imagen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1628800"/>
            <a:ext cx="5410200" cy="1876425"/>
          </a:xfrm>
          <a:prstGeom prst="rect">
            <a:avLst/>
          </a:prstGeom>
          <a:noFill/>
        </p:spPr>
      </p:pic>
      <p:pic>
        <p:nvPicPr>
          <p:cNvPr id="41985" name="Imagen 1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16216" y="5445224"/>
            <a:ext cx="361950" cy="333375"/>
          </a:xfrm>
          <a:prstGeom prst="rect">
            <a:avLst/>
          </a:prstGeom>
          <a:noFill/>
        </p:spPr>
      </p:pic>
      <p:sp>
        <p:nvSpPr>
          <p:cNvPr id="41988" name="Rectangle 4"/>
          <p:cNvSpPr>
            <a:spLocks noChangeArrowheads="1"/>
          </p:cNvSpPr>
          <p:nvPr/>
        </p:nvSpPr>
        <p:spPr bwMode="auto">
          <a:xfrm>
            <a:off x="467544" y="125807"/>
            <a:ext cx="7992888" cy="1477328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ENVIAR Notificación/EMAIL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s-ES_tradnl" sz="2000" dirty="0">
              <a:latin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Primero elegimos el grupo</a:t>
            </a:r>
            <a:endParaRPr kumimoji="0" lang="es-E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1989" name="Rectangle 5"/>
          <p:cNvSpPr>
            <a:spLocks noChangeArrowheads="1"/>
          </p:cNvSpPr>
          <p:nvPr/>
        </p:nvSpPr>
        <p:spPr bwMode="auto">
          <a:xfrm>
            <a:off x="467544" y="4509120"/>
            <a:ext cx="7560840" cy="646331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A </a:t>
            </a:r>
            <a: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continuación el tipo de mensaje (  notificación o email) y lo escribimos. Tras ellos seleccionamos a los destinatarios y pinchamos en enviar </a:t>
            </a:r>
            <a:endParaRPr kumimoji="0" lang="es-ES_tradnl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1990" name="Rectangle 6"/>
          <p:cNvSpPr>
            <a:spLocks noChangeArrowheads="1"/>
          </p:cNvSpPr>
          <p:nvPr/>
        </p:nvSpPr>
        <p:spPr bwMode="auto">
          <a:xfrm>
            <a:off x="1043608" y="5491971"/>
            <a:ext cx="5400600" cy="338554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s-ES" sz="1600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O</a:t>
            </a:r>
            <a:r>
              <a:rPr kumimoji="0" lang="es-E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si queremos enviárselo a todos pinchamos directamente en </a:t>
            </a:r>
            <a:endParaRPr kumimoji="0" lang="es-E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1991" name="Rectangle 7"/>
          <p:cNvSpPr>
            <a:spLocks noChangeArrowheads="1"/>
          </p:cNvSpPr>
          <p:nvPr/>
        </p:nvSpPr>
        <p:spPr bwMode="auto">
          <a:xfrm>
            <a:off x="0" y="29813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Imagen 1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04248" y="4869160"/>
            <a:ext cx="419100" cy="3143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ES"/>
          </a:p>
        </p:txBody>
      </p:sp>
      <p:pic>
        <p:nvPicPr>
          <p:cNvPr id="40961" name="Imagen 1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2132856"/>
            <a:ext cx="6510863" cy="3456384"/>
          </a:xfrm>
          <a:prstGeom prst="rect">
            <a:avLst/>
          </a:prstGeom>
          <a:noFill/>
        </p:spPr>
      </p:pic>
      <p:sp>
        <p:nvSpPr>
          <p:cNvPr id="40963" name="Rectangle 3"/>
          <p:cNvSpPr>
            <a:spLocks noChangeArrowheads="1"/>
          </p:cNvSpPr>
          <p:nvPr/>
        </p:nvSpPr>
        <p:spPr bwMode="auto">
          <a:xfrm>
            <a:off x="971600" y="836712"/>
            <a:ext cx="6552728" cy="92333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La opción de enviar correo electrónico nos permite además adjuntar documentos ( cargamos el documento pinchando en seleccionar archivo y luego pinchamos en adjuntar)</a:t>
            </a:r>
            <a:endParaRPr kumimoji="0" lang="es-ES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Rectangle 1"/>
          <p:cNvSpPr>
            <a:spLocks noChangeArrowheads="1"/>
          </p:cNvSpPr>
          <p:nvPr/>
        </p:nvSpPr>
        <p:spPr bwMode="auto">
          <a:xfrm>
            <a:off x="467544" y="421160"/>
            <a:ext cx="8208912" cy="1015663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USO DE LA MENSAJERÍA INTERNA DE SÉNECA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_tradnl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( Previamente debemos tener establecida nuestra lista de contactos</a:t>
            </a:r>
            <a:r>
              <a:rPr kumimoji="0" lang="es-E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)</a:t>
            </a:r>
            <a:endParaRPr kumimoji="0" lang="es-ES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179512" y="1806880"/>
            <a:ext cx="7344816" cy="677108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228600" algn="l"/>
              </a:tabLst>
            </a:pPr>
            <a:r>
              <a:rPr kumimoji="0" lang="es-E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PRIMERO hay que pinchar en                                 para establecer los nuevos contactos</a:t>
            </a:r>
            <a:endParaRPr kumimoji="0" lang="es-ES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" algn="l"/>
              </a:tabLst>
            </a:pPr>
            <a:endParaRPr kumimoji="0" lang="es-E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3 Imagen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2204864"/>
            <a:ext cx="5400040" cy="18176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1835696" y="4581128"/>
            <a:ext cx="4572000" cy="175432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lvl="0"/>
            <a:r>
              <a:rPr lang="es-ES" dirty="0" smtClean="0"/>
              <a:t>A) Padres, alumnado y profesorado donde imparto clase.</a:t>
            </a:r>
          </a:p>
          <a:p>
            <a:pPr lvl="0"/>
            <a:r>
              <a:rPr lang="es-ES" dirty="0" smtClean="0"/>
              <a:t>B) Centro concreto: director, claustro, tutores, etc.</a:t>
            </a:r>
          </a:p>
          <a:p>
            <a:pPr lvl="0"/>
            <a:r>
              <a:rPr lang="es-ES" dirty="0" smtClean="0"/>
              <a:t>C) Mensajería externa: nos permite enviar emails.</a:t>
            </a:r>
            <a:endParaRPr lang="es-ES" dirty="0"/>
          </a:p>
        </p:txBody>
      </p:sp>
      <p:pic>
        <p:nvPicPr>
          <p:cNvPr id="7" name="Imagen 2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43808" y="1700808"/>
            <a:ext cx="552450" cy="4476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/>
          <p:nvPr/>
        </p:nvPicPr>
        <p:blipFill>
          <a:blip r:embed="rId2" cstate="print"/>
          <a:srcRect l="298" t="20305" b="9137"/>
          <a:stretch>
            <a:fillRect/>
          </a:stretch>
        </p:blipFill>
        <p:spPr bwMode="auto">
          <a:xfrm>
            <a:off x="323528" y="260648"/>
            <a:ext cx="5692140" cy="2362200"/>
          </a:xfrm>
          <a:prstGeom prst="rect">
            <a:avLst/>
          </a:prstGeom>
          <a:solidFill>
            <a:srgbClr val="FFFFFF"/>
          </a:solidFill>
        </p:spPr>
      </p:pic>
      <p:pic>
        <p:nvPicPr>
          <p:cNvPr id="3" name="2 Imagen"/>
          <p:cNvPicPr/>
          <p:nvPr/>
        </p:nvPicPr>
        <p:blipFill>
          <a:blip r:embed="rId3" cstate="print"/>
          <a:srcRect t="20051" b="7038"/>
          <a:stretch>
            <a:fillRect/>
          </a:stretch>
        </p:blipFill>
        <p:spPr bwMode="auto">
          <a:xfrm>
            <a:off x="2987824" y="1772816"/>
            <a:ext cx="5610225" cy="2162175"/>
          </a:xfrm>
          <a:prstGeom prst="rect">
            <a:avLst/>
          </a:prstGeom>
          <a:solidFill>
            <a:srgbClr val="FFFFFF"/>
          </a:solidFill>
        </p:spPr>
      </p:pic>
      <p:pic>
        <p:nvPicPr>
          <p:cNvPr id="4" name="3 Imagen"/>
          <p:cNvPicPr/>
          <p:nvPr/>
        </p:nvPicPr>
        <p:blipFill>
          <a:blip r:embed="rId4" cstate="print"/>
          <a:srcRect t="11929"/>
          <a:stretch>
            <a:fillRect/>
          </a:stretch>
        </p:blipFill>
        <p:spPr bwMode="auto">
          <a:xfrm>
            <a:off x="1259632" y="4000500"/>
            <a:ext cx="5534025" cy="2857500"/>
          </a:xfrm>
          <a:prstGeom prst="rect">
            <a:avLst/>
          </a:prstGeom>
          <a:solidFill>
            <a:srgbClr val="FFFFFF"/>
          </a:solidFill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0 Imagen" descr="Captura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2420888"/>
            <a:ext cx="2447925" cy="4010025"/>
          </a:xfrm>
          <a:prstGeom prst="rect">
            <a:avLst/>
          </a:prstGeom>
          <a:noFill/>
        </p:spPr>
      </p:pic>
      <p:pic>
        <p:nvPicPr>
          <p:cNvPr id="3074" name="1 Imagen" descr="Captura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8064" y="2132856"/>
            <a:ext cx="2238375" cy="4562475"/>
          </a:xfrm>
          <a:prstGeom prst="rect">
            <a:avLst/>
          </a:prstGeom>
          <a:noFill/>
        </p:spPr>
      </p:pic>
      <p:sp>
        <p:nvSpPr>
          <p:cNvPr id="3076" name="Rectangle 4"/>
          <p:cNvSpPr>
            <a:spLocks noChangeArrowheads="1"/>
          </p:cNvSpPr>
          <p:nvPr/>
        </p:nvSpPr>
        <p:spPr bwMode="auto">
          <a:xfrm>
            <a:off x="1475656" y="-85187"/>
            <a:ext cx="6048672" cy="2015936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_tradnl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s-ES_tradnl" sz="2800" b="1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Enviar mensajes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s-ES_tradnl" dirty="0" smtClean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s-ES_tradnl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 RUTA: </a:t>
            </a:r>
            <a: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UTILIDADES-----COMUNICACIONES --- MENSAJES DE SALIDA</a:t>
            </a:r>
            <a:endParaRPr kumimoji="0" lang="es-ES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078" name="Rectangle 6"/>
          <p:cNvSpPr>
            <a:spLocks noChangeArrowheads="1"/>
          </p:cNvSpPr>
          <p:nvPr/>
        </p:nvSpPr>
        <p:spPr bwMode="auto">
          <a:xfrm>
            <a:off x="0" y="105156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2 Imagen" descr="Captura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776" y="1340768"/>
            <a:ext cx="5400675" cy="1485900"/>
          </a:xfrm>
          <a:prstGeom prst="rect">
            <a:avLst/>
          </a:prstGeom>
          <a:noFill/>
        </p:spPr>
      </p:pic>
      <p:pic>
        <p:nvPicPr>
          <p:cNvPr id="2049" name="3 Imagen" descr="Captura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776" y="3933056"/>
            <a:ext cx="5400675" cy="2247900"/>
          </a:xfrm>
          <a:prstGeom prst="rect">
            <a:avLst/>
          </a:prstGeom>
          <a:noFill/>
        </p:spPr>
      </p:pic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1907704" y="321958"/>
            <a:ext cx="3672408" cy="984885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2.- Pinchamos en el icono de nuevo</a:t>
            </a:r>
            <a:endParaRPr kumimoji="0" lang="es-E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11560" y="3643428"/>
            <a:ext cx="2016224" cy="1600438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3.-En la nueva ventana rellenamos los distintos campos </a:t>
            </a:r>
            <a:endParaRPr kumimoji="0" lang="es-E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53" name="Rectangle 5"/>
          <p:cNvSpPr>
            <a:spLocks noChangeArrowheads="1"/>
          </p:cNvSpPr>
          <p:nvPr/>
        </p:nvSpPr>
        <p:spPr bwMode="auto">
          <a:xfrm>
            <a:off x="0" y="41910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4 Imagen" descr="Captura1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99792" y="1196752"/>
            <a:ext cx="5400675" cy="1743075"/>
          </a:xfrm>
          <a:prstGeom prst="rect">
            <a:avLst/>
          </a:prstGeom>
          <a:noFill/>
        </p:spPr>
      </p:pic>
      <p:pic>
        <p:nvPicPr>
          <p:cNvPr id="1025" name="5 Imagen" descr="Captura1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3501008"/>
            <a:ext cx="5400675" cy="2724150"/>
          </a:xfrm>
          <a:prstGeom prst="rect">
            <a:avLst/>
          </a:prstGeom>
          <a:noFill/>
        </p:spPr>
      </p:pic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1475656" y="136712"/>
            <a:ext cx="6120680" cy="923330"/>
          </a:xfrm>
          <a:prstGeom prst="rect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4.-  Podemos adjuntar archivos  para ello pinchamos en el icono de adjuntar archivo, tras ello pulsamos el icono de volver.</a:t>
            </a:r>
            <a:endParaRPr kumimoji="0" lang="es-ES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539552" y="2783688"/>
            <a:ext cx="7416824" cy="677108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5.- </a:t>
            </a:r>
            <a:r>
              <a:rPr kumimoji="0" lang="es-ES_tradnl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Una</a:t>
            </a:r>
            <a: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vez adjuntado el archivo pinchamos en el icono añadir destinatarios.</a:t>
            </a:r>
            <a:endParaRPr kumimoji="0" lang="es-ES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auto">
          <a:xfrm>
            <a:off x="0" y="49244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6 Imagen" descr="Captura1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1052736"/>
            <a:ext cx="5400675" cy="2476500"/>
          </a:xfrm>
          <a:prstGeom prst="rect">
            <a:avLst/>
          </a:prstGeom>
          <a:noFill/>
        </p:spPr>
      </p:pic>
      <p:pic>
        <p:nvPicPr>
          <p:cNvPr id="55297" name="7 Imagen" descr="Captura2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1720" y="4437112"/>
            <a:ext cx="5400675" cy="1924050"/>
          </a:xfrm>
          <a:prstGeom prst="rect">
            <a:avLst/>
          </a:prstGeom>
          <a:noFill/>
        </p:spPr>
      </p:pic>
      <p:sp>
        <p:nvSpPr>
          <p:cNvPr id="55299" name="Rectangle 3"/>
          <p:cNvSpPr>
            <a:spLocks noChangeArrowheads="1"/>
          </p:cNvSpPr>
          <p:nvPr/>
        </p:nvSpPr>
        <p:spPr bwMode="auto">
          <a:xfrm>
            <a:off x="1547664" y="-17174"/>
            <a:ext cx="6984776" cy="1231106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6</a:t>
            </a:r>
            <a:r>
              <a:rPr kumimoji="0" lang="es-ES_tradnl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.- </a:t>
            </a:r>
            <a:r>
              <a:rPr kumimoji="0" lang="es-ES_tradnl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Rellenamos los campos necesarios para especificar nuestros destinatarios y pinchamos en obtener relación de destinatarios.</a:t>
            </a:r>
            <a:endParaRPr kumimoji="0" lang="es-ES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5300" name="Rectangle 4"/>
          <p:cNvSpPr>
            <a:spLocks noChangeArrowheads="1"/>
          </p:cNvSpPr>
          <p:nvPr/>
        </p:nvSpPr>
        <p:spPr bwMode="auto">
          <a:xfrm>
            <a:off x="971600" y="3074768"/>
            <a:ext cx="7704856" cy="1200329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7.-Una vez visualizada la lista pinchamos en el icono añadir todos  o marcamos con el ratón a los destinatarios específicos y pinchamos en el icono añadir seleccionados.</a:t>
            </a:r>
            <a:endParaRPr kumimoji="0" lang="es-ES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5301" name="Rectangle 5"/>
          <p:cNvSpPr>
            <a:spLocks noChangeArrowheads="1"/>
          </p:cNvSpPr>
          <p:nvPr/>
        </p:nvSpPr>
        <p:spPr bwMode="auto">
          <a:xfrm>
            <a:off x="0" y="48577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ChangeArrowheads="1"/>
          </p:cNvSpPr>
          <p:nvPr/>
        </p:nvSpPr>
        <p:spPr bwMode="auto">
          <a:xfrm>
            <a:off x="1043608" y="1179723"/>
            <a:ext cx="6480720" cy="461665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8.- A continuación pinchamos en el icono enviar</a:t>
            </a:r>
            <a:r>
              <a:rPr kumimoji="0" lang="es-ES_tradnl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es-ES_tradnl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54273" name="8 Imagen" descr="Captura2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2636912"/>
            <a:ext cx="5400675" cy="2733675"/>
          </a:xfrm>
          <a:prstGeom prst="rect">
            <a:avLst/>
          </a:prstGeom>
          <a:noFill/>
        </p:spPr>
      </p:pic>
      <p:sp>
        <p:nvSpPr>
          <p:cNvPr id="54275" name="Rectangle 3"/>
          <p:cNvSpPr>
            <a:spLocks noChangeArrowheads="1"/>
          </p:cNvSpPr>
          <p:nvPr/>
        </p:nvSpPr>
        <p:spPr bwMode="auto">
          <a:xfrm>
            <a:off x="0" y="31908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755576" y="404664"/>
            <a:ext cx="7560840" cy="1015663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_tradnl" sz="2400" b="1" dirty="0" smtClean="0"/>
              <a:t>BANDEJA DE SALIDA</a:t>
            </a:r>
          </a:p>
          <a:p>
            <a:endParaRPr lang="es-ES_tradnl" dirty="0" smtClean="0"/>
          </a:p>
          <a:p>
            <a:r>
              <a:rPr lang="es-ES_tradnl" dirty="0" smtClean="0"/>
              <a:t>Nos permite ver y gestionar los mensajes  enviados. </a:t>
            </a:r>
            <a:endParaRPr lang="es-ES" dirty="0"/>
          </a:p>
        </p:txBody>
      </p:sp>
      <p:pic>
        <p:nvPicPr>
          <p:cNvPr id="53249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484784"/>
            <a:ext cx="85344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395536" y="5661248"/>
            <a:ext cx="8208912" cy="92333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_tradnl" dirty="0" smtClean="0"/>
              <a:t>Si pinchamos sobre la fecha del mensaje podemos acceder al meno que nos permite gestionar los mensajes: ver el mensaje en detalles, la lista de destinatarios a los que se ha enviado, reenviarlo, archivarlo o borrarlo.</a:t>
            </a:r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4355976" y="3645024"/>
            <a:ext cx="648072" cy="72008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" name="5 Rectángulo"/>
          <p:cNvSpPr/>
          <p:nvPr/>
        </p:nvSpPr>
        <p:spPr>
          <a:xfrm>
            <a:off x="4355976" y="4365104"/>
            <a:ext cx="648072" cy="72008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8" name="5 Rectángulo"/>
          <p:cNvSpPr/>
          <p:nvPr/>
        </p:nvSpPr>
        <p:spPr>
          <a:xfrm>
            <a:off x="4355976" y="5013176"/>
            <a:ext cx="648072" cy="72008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755576" y="404664"/>
            <a:ext cx="7560840" cy="1015663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_tradnl" sz="2400" b="1" dirty="0" smtClean="0"/>
              <a:t>BANDEJA DE ENTRADA</a:t>
            </a:r>
          </a:p>
          <a:p>
            <a:endParaRPr lang="es-ES_tradnl" dirty="0" smtClean="0"/>
          </a:p>
          <a:p>
            <a:r>
              <a:rPr lang="es-ES_tradnl" dirty="0" smtClean="0"/>
              <a:t>Nos permite ver y gestionar los mensajes recibidos. </a:t>
            </a:r>
            <a:endParaRPr lang="es-ES" dirty="0"/>
          </a:p>
        </p:txBody>
      </p:sp>
      <p:pic>
        <p:nvPicPr>
          <p:cNvPr id="563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700808"/>
            <a:ext cx="7830480" cy="307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/>
          <p:nvPr/>
        </p:nvSpPr>
        <p:spPr>
          <a:xfrm>
            <a:off x="611560" y="5229200"/>
            <a:ext cx="7488832" cy="92333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_tradnl" dirty="0" smtClean="0"/>
              <a:t>Podemos filtras los mensajes( leídos y no leídos), archivarlos, marcarlos como leídos, reenviarlos y borrarlos.</a:t>
            </a:r>
          </a:p>
          <a:p>
            <a:endParaRPr lang="es-ES" dirty="0"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827584" y="980728"/>
            <a:ext cx="7560840" cy="646331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_tradnl" dirty="0" smtClean="0"/>
              <a:t>Para acceder al contenido del mensaje tenemos que cliquear sobre el mismo y seleccionar “ detalle”.</a:t>
            </a:r>
            <a:endParaRPr lang="es-ES" dirty="0"/>
          </a:p>
        </p:txBody>
      </p:sp>
      <p:pic>
        <p:nvPicPr>
          <p:cNvPr id="573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2492896"/>
            <a:ext cx="7560840" cy="2520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n 2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916832"/>
            <a:ext cx="5400675" cy="2095500"/>
          </a:xfrm>
          <a:prstGeom prst="rect">
            <a:avLst/>
          </a:prstGeom>
          <a:noFill/>
        </p:spPr>
      </p:pic>
      <p:pic>
        <p:nvPicPr>
          <p:cNvPr id="7169" name="Imagen 2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776" y="4221088"/>
            <a:ext cx="5391150" cy="2343150"/>
          </a:xfrm>
          <a:prstGeom prst="rect">
            <a:avLst/>
          </a:prstGeom>
          <a:noFill/>
        </p:spPr>
      </p:pic>
      <p:sp>
        <p:nvSpPr>
          <p:cNvPr id="7171" name="Rectangle 3"/>
          <p:cNvSpPr>
            <a:spLocks noChangeArrowheads="1"/>
          </p:cNvSpPr>
          <p:nvPr/>
        </p:nvSpPr>
        <p:spPr bwMode="auto">
          <a:xfrm>
            <a:off x="611560" y="-19375"/>
            <a:ext cx="7272808" cy="1723549"/>
          </a:xfrm>
          <a:prstGeom prst="rect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TABLÓN DE ANUNCIOS </a:t>
            </a:r>
            <a:endParaRPr kumimoji="0" lang="es-ES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_tradnl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Nos permite consultar los anuncios publicados así como solicitar la publicación de un anuncio o noticia.</a:t>
            </a:r>
            <a:endParaRPr kumimoji="0" lang="es-E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0" y="25527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173" name="Rectangle 5"/>
          <p:cNvSpPr>
            <a:spLocks noChangeArrowheads="1"/>
          </p:cNvSpPr>
          <p:nvPr/>
        </p:nvSpPr>
        <p:spPr bwMode="auto">
          <a:xfrm>
            <a:off x="0" y="48958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n 3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20072" y="5229200"/>
            <a:ext cx="476250" cy="342900"/>
          </a:xfrm>
          <a:prstGeom prst="rect">
            <a:avLst/>
          </a:prstGeom>
          <a:noFill/>
        </p:spPr>
      </p:pic>
      <p:pic>
        <p:nvPicPr>
          <p:cNvPr id="6145" name="Imagen 3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1772816"/>
            <a:ext cx="7568562" cy="3016746"/>
          </a:xfrm>
          <a:prstGeom prst="rect">
            <a:avLst/>
          </a:prstGeom>
          <a:noFill/>
        </p:spPr>
      </p:pic>
      <p:sp>
        <p:nvSpPr>
          <p:cNvPr id="6148" name="Rectangle 4"/>
          <p:cNvSpPr>
            <a:spLocks noChangeArrowheads="1"/>
          </p:cNvSpPr>
          <p:nvPr/>
        </p:nvSpPr>
        <p:spPr bwMode="auto">
          <a:xfrm>
            <a:off x="1115616" y="690236"/>
            <a:ext cx="5112568" cy="584775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Para solicitar una publicación entramos en solicitudes y pinchamos en el folio. </a:t>
            </a:r>
            <a:endParaRPr kumimoji="0" lang="es-ES_tradnl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149" name="Rectangle 5"/>
          <p:cNvSpPr>
            <a:spLocks noChangeArrowheads="1"/>
          </p:cNvSpPr>
          <p:nvPr/>
        </p:nvSpPr>
        <p:spPr bwMode="auto">
          <a:xfrm>
            <a:off x="2555776" y="5229200"/>
            <a:ext cx="2627784" cy="40011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Rellenamos y enviamos </a:t>
            </a:r>
            <a:endParaRPr kumimoji="0" lang="es-ES_tradnl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150" name="Rectangle 6"/>
          <p:cNvSpPr>
            <a:spLocks noChangeArrowheads="1"/>
          </p:cNvSpPr>
          <p:nvPr/>
        </p:nvSpPr>
        <p:spPr bwMode="auto">
          <a:xfrm>
            <a:off x="0" y="124777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ES"/>
          </a:p>
        </p:txBody>
      </p:sp>
      <p:pic>
        <p:nvPicPr>
          <p:cNvPr id="8" name="Imagen 2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11760" y="980728"/>
            <a:ext cx="552450" cy="4476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es-ES_tradnl" dirty="0" smtClean="0"/>
              <a:t>CORREO CORPORATIVO</a:t>
            </a:r>
            <a:endParaRPr lang="es-E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844824"/>
            <a:ext cx="8131643" cy="44644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5 Rectángulo"/>
          <p:cNvSpPr/>
          <p:nvPr/>
        </p:nvSpPr>
        <p:spPr>
          <a:xfrm>
            <a:off x="4211960" y="2852936"/>
            <a:ext cx="648072" cy="72008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" name="5 Rectángulo"/>
          <p:cNvSpPr/>
          <p:nvPr/>
        </p:nvSpPr>
        <p:spPr>
          <a:xfrm>
            <a:off x="3491880" y="3212976"/>
            <a:ext cx="648072" cy="72008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ChangeArrowheads="1"/>
          </p:cNvSpPr>
          <p:nvPr/>
        </p:nvSpPr>
        <p:spPr bwMode="auto">
          <a:xfrm>
            <a:off x="683568" y="163137"/>
            <a:ext cx="7488832" cy="144655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AGENDA PERSONAL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RUTA:UTILIDADES------AGENDA PERSONAL</a:t>
            </a:r>
            <a:endParaRPr kumimoji="0" lang="es-E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3795" name="Rectangle 3"/>
          <p:cNvSpPr>
            <a:spLocks noChangeArrowheads="1"/>
          </p:cNvSpPr>
          <p:nvPr/>
        </p:nvSpPr>
        <p:spPr bwMode="auto">
          <a:xfrm>
            <a:off x="0" y="260032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2060848"/>
            <a:ext cx="7855963" cy="36293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ChangeArrowheads="1"/>
          </p:cNvSpPr>
          <p:nvPr/>
        </p:nvSpPr>
        <p:spPr bwMode="auto">
          <a:xfrm>
            <a:off x="611560" y="523223"/>
            <a:ext cx="8064896" cy="1354217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Nos permite consultar eventos creados mediante otras aplicaciones como por ejemplo tareas evaluables o crear nuevos eventos si pinchamos en “ CREAR EVENTO”. También podemos hacer que nos séneca nos envíe un correo electrónico un día antes como aviso del evento y si decidimos compartirlo hará lo mismo con el colectivo elegido.</a:t>
            </a:r>
            <a:endParaRPr kumimoji="0" lang="es-ES" sz="105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45057" name="Imagen 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2196520"/>
            <a:ext cx="6264696" cy="3193117"/>
          </a:xfrm>
          <a:prstGeom prst="rect">
            <a:avLst/>
          </a:prstGeom>
          <a:noFill/>
        </p:spPr>
      </p:pic>
      <p:sp>
        <p:nvSpPr>
          <p:cNvPr id="45059" name="Rectangle 3"/>
          <p:cNvSpPr>
            <a:spLocks noChangeArrowheads="1"/>
          </p:cNvSpPr>
          <p:nvPr/>
        </p:nvSpPr>
        <p:spPr bwMode="auto">
          <a:xfrm>
            <a:off x="0" y="32099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230</TotalTime>
  <Words>1712</Words>
  <Application>Microsoft Office PowerPoint</Application>
  <PresentationFormat>Presentación en pantalla (4:3)</PresentationFormat>
  <Paragraphs>146</Paragraphs>
  <Slides>48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48</vt:i4>
      </vt:variant>
    </vt:vector>
  </HeadingPairs>
  <TitlesOfParts>
    <vt:vector size="49" baseType="lpstr">
      <vt:lpstr>Tema de Office</vt:lpstr>
      <vt:lpstr>Séneca: Cuaderno digital</vt:lpstr>
      <vt:lpstr>CARGA DE GRUPOS RUTA: ALUMNADO-----SEGUIMIENTO ACADÉMICO------MIS ALUMNOSY ALUMNAS-----GRUPOS DE ALUMNO/AS-------- VALIDAR 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Cuaderno y módulo evaluación por competencias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CORREO CORPORATIVO</vt:lpstr>
      <vt:lpstr>Diapositiva 47</vt:lpstr>
      <vt:lpstr>Diapositiva 48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Pili</dc:creator>
  <cp:lastModifiedBy>Usuario de Windows</cp:lastModifiedBy>
  <cp:revision>51</cp:revision>
  <dcterms:created xsi:type="dcterms:W3CDTF">2016-10-20T18:59:46Z</dcterms:created>
  <dcterms:modified xsi:type="dcterms:W3CDTF">2019-10-22T11:41:06Z</dcterms:modified>
</cp:coreProperties>
</file>