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56" r:id="rId2"/>
    <p:sldId id="283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95" r:id="rId13"/>
    <p:sldId id="268" r:id="rId14"/>
    <p:sldId id="271" r:id="rId15"/>
    <p:sldId id="272" r:id="rId16"/>
    <p:sldId id="273" r:id="rId17"/>
    <p:sldId id="287" r:id="rId18"/>
    <p:sldId id="281" r:id="rId19"/>
    <p:sldId id="267" r:id="rId20"/>
    <p:sldId id="270" r:id="rId21"/>
    <p:sldId id="275" r:id="rId22"/>
    <p:sldId id="276" r:id="rId23"/>
    <p:sldId id="277" r:id="rId24"/>
    <p:sldId id="278" r:id="rId25"/>
    <p:sldId id="279" r:id="rId26"/>
    <p:sldId id="284" r:id="rId27"/>
    <p:sldId id="285" r:id="rId28"/>
    <p:sldId id="286" r:id="rId29"/>
    <p:sldId id="288" r:id="rId30"/>
    <p:sldId id="296" r:id="rId31"/>
    <p:sldId id="289" r:id="rId32"/>
    <p:sldId id="290" r:id="rId33"/>
    <p:sldId id="291" r:id="rId34"/>
    <p:sldId id="292" r:id="rId35"/>
    <p:sldId id="293" r:id="rId36"/>
    <p:sldId id="297" r:id="rId37"/>
    <p:sldId id="294" r:id="rId3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8446E"/>
    <a:srgbClr val="141440"/>
    <a:srgbClr val="181234"/>
    <a:srgbClr val="0D0A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08" autoAdjust="0"/>
    <p:restoredTop sz="94660"/>
  </p:normalViewPr>
  <p:slideViewPr>
    <p:cSldViewPr>
      <p:cViewPr varScale="1">
        <p:scale>
          <a:sx n="70" d="100"/>
          <a:sy n="70" d="100"/>
        </p:scale>
        <p:origin x="5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FA72C8-E469-40E8-ACAA-887431D19ABD}" type="datetimeFigureOut">
              <a:rPr lang="es-ES" smtClean="0"/>
              <a:pPr/>
              <a:t>25/11/2019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C4ECC7-9751-460A-8421-73C5B25E4AF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79852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4ECC7-9751-460A-8421-73C5B25E4AF8}" type="slidenum">
              <a:rPr lang="es-ES" smtClean="0"/>
              <a:pPr/>
              <a:t>37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364891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17B19-8486-4CEC-9A51-78A4F141B4DA}" type="datetimeFigureOut">
              <a:rPr lang="es-ES" smtClean="0"/>
              <a:pPr/>
              <a:t>25/11/2019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4BD5B-FE93-4741-AA72-2D4CB444D5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17B19-8486-4CEC-9A51-78A4F141B4DA}" type="datetimeFigureOut">
              <a:rPr lang="es-ES" smtClean="0"/>
              <a:pPr/>
              <a:t>25/11/2019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4BD5B-FE93-4741-AA72-2D4CB444D5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17B19-8486-4CEC-9A51-78A4F141B4DA}" type="datetimeFigureOut">
              <a:rPr lang="es-ES" smtClean="0"/>
              <a:pPr/>
              <a:t>25/11/2019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4BD5B-FE93-4741-AA72-2D4CB444D5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17B19-8486-4CEC-9A51-78A4F141B4DA}" type="datetimeFigureOut">
              <a:rPr lang="es-ES" smtClean="0"/>
              <a:pPr/>
              <a:t>25/11/2019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4BD5B-FE93-4741-AA72-2D4CB444D5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17B19-8486-4CEC-9A51-78A4F141B4DA}" type="datetimeFigureOut">
              <a:rPr lang="es-ES" smtClean="0"/>
              <a:pPr/>
              <a:t>25/11/2019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4BD5B-FE93-4741-AA72-2D4CB444D5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17B19-8486-4CEC-9A51-78A4F141B4DA}" type="datetimeFigureOut">
              <a:rPr lang="es-ES" smtClean="0"/>
              <a:pPr/>
              <a:t>25/11/2019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4BD5B-FE93-4741-AA72-2D4CB444D5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17B19-8486-4CEC-9A51-78A4F141B4DA}" type="datetimeFigureOut">
              <a:rPr lang="es-ES" smtClean="0"/>
              <a:pPr/>
              <a:t>25/11/2019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4BD5B-FE93-4741-AA72-2D4CB444D5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17B19-8486-4CEC-9A51-78A4F141B4DA}" type="datetimeFigureOut">
              <a:rPr lang="es-ES" smtClean="0"/>
              <a:pPr/>
              <a:t>25/11/2019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4BD5B-FE93-4741-AA72-2D4CB444D5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17B19-8486-4CEC-9A51-78A4F141B4DA}" type="datetimeFigureOut">
              <a:rPr lang="es-ES" smtClean="0"/>
              <a:pPr/>
              <a:t>25/11/2019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4BD5B-FE93-4741-AA72-2D4CB444D5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17B19-8486-4CEC-9A51-78A4F141B4DA}" type="datetimeFigureOut">
              <a:rPr lang="es-ES" smtClean="0"/>
              <a:pPr/>
              <a:t>25/11/2019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4BD5B-FE93-4741-AA72-2D4CB444D5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17B19-8486-4CEC-9A51-78A4F141B4DA}" type="datetimeFigureOut">
              <a:rPr lang="es-ES" smtClean="0"/>
              <a:pPr/>
              <a:t>25/11/2019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4BD5B-FE93-4741-AA72-2D4CB444D5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17B19-8486-4CEC-9A51-78A4F141B4DA}" type="datetimeFigureOut">
              <a:rPr lang="es-ES" smtClean="0"/>
              <a:pPr/>
              <a:t>25/11/2019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A4BD5B-FE93-4741-AA72-2D4CB444D5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itunes.apple.com/es/app/iseneca/id492906833?mt=8" TargetMode="External"/><Relationship Id="rId2" Type="http://schemas.openxmlformats.org/officeDocument/2006/relationships/hyperlink" Target="https://play.google.com/store/apps/details?id=es.juntadeandalucia.ced.senecadroid&amp;feature=search_result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5576" y="692696"/>
            <a:ext cx="7772400" cy="1470025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es-ES" smtClean="0"/>
              <a:t>iSéneca: </a:t>
            </a:r>
            <a:r>
              <a:rPr lang="es-ES" dirty="0" smtClean="0"/>
              <a:t>CUADERNO DIGITAL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95736" y="4509120"/>
            <a:ext cx="5976664" cy="1608584"/>
          </a:xfrm>
        </p:spPr>
        <p:txBody>
          <a:bodyPr>
            <a:normAutofit fontScale="85000" lnSpcReduction="20000"/>
          </a:bodyPr>
          <a:lstStyle/>
          <a:p>
            <a:endParaRPr lang="es-ES_tradnl" dirty="0" smtClean="0"/>
          </a:p>
          <a:p>
            <a:r>
              <a:rPr lang="es-ES_tradnl" dirty="0" smtClean="0"/>
              <a:t>C.E.P ALGECIRAS-LA LÍNEA</a:t>
            </a:r>
          </a:p>
          <a:p>
            <a:endParaRPr lang="es-ES_tradnl" dirty="0" smtClean="0"/>
          </a:p>
          <a:p>
            <a:r>
              <a:rPr lang="es-ES_tradnl" sz="2600" dirty="0" smtClean="0"/>
              <a:t>PONENTE: MARÍA PILAR CARRASCO GUERRERO</a:t>
            </a:r>
            <a:endParaRPr lang="es-ES" sz="2600" dirty="0" smtClean="0"/>
          </a:p>
          <a:p>
            <a:endParaRPr lang="es-ES" dirty="0"/>
          </a:p>
        </p:txBody>
      </p:sp>
      <p:pic>
        <p:nvPicPr>
          <p:cNvPr id="4" name="Picture 2" descr="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4696340"/>
            <a:ext cx="1296144" cy="1490565"/>
          </a:xfrm>
          <a:prstGeom prst="rect">
            <a:avLst/>
          </a:prstGeom>
          <a:noFill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2420888"/>
            <a:ext cx="600075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es-ES_tradnl" dirty="0" smtClean="0"/>
              <a:t>INSTALACIÓN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91264" cy="233285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r>
              <a:rPr lang="es-ES" b="1" dirty="0" err="1" smtClean="0"/>
              <a:t>iSéneca</a:t>
            </a:r>
            <a:r>
              <a:rPr lang="es-ES" dirty="0" smtClean="0"/>
              <a:t> es la versión de </a:t>
            </a:r>
            <a:r>
              <a:rPr lang="es-ES" b="1" dirty="0" smtClean="0"/>
              <a:t>Séneca </a:t>
            </a:r>
            <a:r>
              <a:rPr lang="es-ES" dirty="0" smtClean="0"/>
              <a:t>para móviles y tabletas. Se encuentra disponible en dos versiones disponibles en sus respectivos repositorios de la </a:t>
            </a:r>
            <a:r>
              <a:rPr lang="es-ES" b="1" dirty="0" err="1" smtClean="0"/>
              <a:t>AppStore</a:t>
            </a:r>
            <a:r>
              <a:rPr lang="es-ES" b="1" dirty="0" smtClean="0"/>
              <a:t> </a:t>
            </a:r>
            <a:r>
              <a:rPr lang="es-ES" dirty="0" smtClean="0"/>
              <a:t>y </a:t>
            </a:r>
            <a:r>
              <a:rPr lang="es-ES" b="1" dirty="0" smtClean="0"/>
              <a:t>Google Play:</a:t>
            </a:r>
            <a:endParaRPr lang="es-ES" dirty="0" smtClean="0"/>
          </a:p>
          <a:p>
            <a:r>
              <a:rPr lang="es-ES" b="1" u="sng" dirty="0" err="1" smtClean="0">
                <a:hlinkClick r:id="rId2"/>
              </a:rPr>
              <a:t>iSeneca</a:t>
            </a:r>
            <a:r>
              <a:rPr lang="es-ES" b="1" u="sng" dirty="0" smtClean="0">
                <a:hlinkClick r:id="rId2"/>
              </a:rPr>
              <a:t> para </a:t>
            </a:r>
            <a:r>
              <a:rPr lang="es-ES" b="1" u="sng" dirty="0" err="1" smtClean="0">
                <a:hlinkClick r:id="rId2"/>
              </a:rPr>
              <a:t>Android</a:t>
            </a:r>
            <a:endParaRPr lang="es-ES" dirty="0" smtClean="0"/>
          </a:p>
          <a:p>
            <a:r>
              <a:rPr lang="es-ES" b="1" u="sng" dirty="0" err="1" smtClean="0">
                <a:hlinkClick r:id="rId3"/>
              </a:rPr>
              <a:t>iSeneca</a:t>
            </a:r>
            <a:r>
              <a:rPr lang="es-ES" b="1" u="sng" dirty="0" smtClean="0">
                <a:hlinkClick r:id="rId3"/>
              </a:rPr>
              <a:t> para </a:t>
            </a:r>
            <a:r>
              <a:rPr lang="es-ES" b="1" u="sng" dirty="0" err="1" smtClean="0">
                <a:hlinkClick r:id="rId3"/>
              </a:rPr>
              <a:t>iOS</a:t>
            </a:r>
            <a:endParaRPr lang="es-ES" dirty="0" smtClean="0"/>
          </a:p>
          <a:p>
            <a:endParaRPr lang="es-E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4149080"/>
            <a:ext cx="4163764" cy="166982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s-ES_tradnl" b="1" dirty="0" smtClean="0"/>
              <a:t>Acceso a la aplicación</a:t>
            </a: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6372200" y="1988840"/>
            <a:ext cx="2304256" cy="1200329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r>
              <a:rPr lang="es-ES_tradnl" dirty="0" smtClean="0"/>
              <a:t>Para agilizar el uso de la aplicación es adecuado activar el patrón de desbloqueo</a:t>
            </a:r>
            <a:endParaRPr lang="es-ES" dirty="0"/>
          </a:p>
        </p:txBody>
      </p:sp>
      <p:pic>
        <p:nvPicPr>
          <p:cNvPr id="4" name="3 Imagen" descr="Screenshot_2018-01-24-18-25-1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2204864"/>
            <a:ext cx="4572000" cy="2857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2555776" y="4869160"/>
            <a:ext cx="432048" cy="72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s-ES_tradnl" b="1" dirty="0" smtClean="0"/>
              <a:t>MENÚ Y PANTALLA INICIO</a:t>
            </a: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6516216" y="1844824"/>
            <a:ext cx="2160240" cy="1754326"/>
          </a:xfrm>
          <a:prstGeom prst="rect">
            <a:avLst/>
          </a:prstGeom>
          <a:gradFill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r>
              <a:rPr lang="es-ES_tradnl" dirty="0" smtClean="0"/>
              <a:t>Para desplegar el menú principal debemos pulsar sobre el icono que aparece en la parte inferior izquierda. </a:t>
            </a:r>
            <a:endParaRPr lang="es-ES" dirty="0"/>
          </a:p>
        </p:txBody>
      </p:sp>
      <p:pic>
        <p:nvPicPr>
          <p:cNvPr id="15362" name="Picture 2" descr="C:\Users\Pili\Documents\instituto\curso\Screenshot_2018-01-19-13-30-3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700808"/>
            <a:ext cx="3528392" cy="2205245"/>
          </a:xfrm>
          <a:prstGeom prst="rect">
            <a:avLst/>
          </a:prstGeom>
          <a:noFill/>
        </p:spPr>
      </p:pic>
      <p:pic>
        <p:nvPicPr>
          <p:cNvPr id="15363" name="Picture 3" descr="C:\Users\Pili\Documents\instituto\curso\Screenshot_2018-01-19-13-35-5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03302" y="3933056"/>
            <a:ext cx="3456384" cy="21602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s-ES_tradnl" b="1" dirty="0" smtClean="0"/>
              <a:t>OTRAS: Preferencias</a:t>
            </a: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5508104" y="1844824"/>
            <a:ext cx="2952328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Nos permite establecer el patrón de desbloqueo</a:t>
            </a:r>
          </a:p>
          <a:p>
            <a:endParaRPr lang="es-ES" dirty="0"/>
          </a:p>
        </p:txBody>
      </p:sp>
      <p:pic>
        <p:nvPicPr>
          <p:cNvPr id="4" name="3 Imagen" descr="Screenshot_2018-01-24-18-27-5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204864"/>
            <a:ext cx="5069363" cy="316835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s-ES_tradnl" b="1" dirty="0" smtClean="0"/>
              <a:t>UTILIDADES: Mis </a:t>
            </a:r>
            <a:r>
              <a:rPr lang="es-ES_tradnl" b="1" dirty="0"/>
              <a:t>datos</a:t>
            </a: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5220072" y="1844824"/>
            <a:ext cx="3312368" cy="203132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Permite visualizar y modificar nuestros datos.</a:t>
            </a:r>
          </a:p>
          <a:p>
            <a:endParaRPr lang="es-ES_tradnl" dirty="0" smtClean="0"/>
          </a:p>
          <a:p>
            <a:endParaRPr lang="es-ES_tradnl" dirty="0" smtClean="0"/>
          </a:p>
          <a:p>
            <a:r>
              <a:rPr lang="es-ES_tradnl" dirty="0" smtClean="0"/>
              <a:t>También nos permite, cambiando de pestaña, modificar la clave de acceso.</a:t>
            </a:r>
          </a:p>
        </p:txBody>
      </p:sp>
      <p:pic>
        <p:nvPicPr>
          <p:cNvPr id="6" name="5 Imagen" descr="Screenshot_2018-01-24-18-28-4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700808"/>
            <a:ext cx="4687213" cy="4536504"/>
          </a:xfrm>
          <a:prstGeom prst="rect">
            <a:avLst/>
          </a:prstGeom>
        </p:spPr>
      </p:pic>
      <p:cxnSp>
        <p:nvCxnSpPr>
          <p:cNvPr id="8" name="7 Conector recto de flecha"/>
          <p:cNvCxnSpPr/>
          <p:nvPr/>
        </p:nvCxnSpPr>
        <p:spPr>
          <a:xfrm flipH="1">
            <a:off x="3275856" y="3140968"/>
            <a:ext cx="1800200" cy="18722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8 Rectángulo"/>
          <p:cNvSpPr/>
          <p:nvPr/>
        </p:nvSpPr>
        <p:spPr>
          <a:xfrm>
            <a:off x="827584" y="2708920"/>
            <a:ext cx="792088" cy="72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99592" y="3356992"/>
            <a:ext cx="504056" cy="72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899592" y="4005064"/>
            <a:ext cx="504056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s-ES_tradnl" dirty="0" smtClean="0"/>
              <a:t>UTILIDADES: Comunicaciones</a:t>
            </a:r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4283968" y="1700808"/>
            <a:ext cx="4032448" cy="646331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r>
              <a:rPr lang="es-ES_tradnl" dirty="0" smtClean="0"/>
              <a:t>Da acceso a la bandeja de entrada de la mensajería interna  de Séneca</a:t>
            </a:r>
            <a:endParaRPr lang="es-ES" dirty="0"/>
          </a:p>
        </p:txBody>
      </p:sp>
      <p:pic>
        <p:nvPicPr>
          <p:cNvPr id="6" name="5 Imagen" descr="Screenshot_2018-01-24-18-26-5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2708920"/>
            <a:ext cx="5226765" cy="3266728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es-ES_tradnl" dirty="0" smtClean="0"/>
              <a:t>CENTRO: datos del centro</a:t>
            </a:r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5004048" y="1988840"/>
            <a:ext cx="3528392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Podemos consultar los datos de nuestro centro</a:t>
            </a:r>
            <a:endParaRPr lang="es-ES" dirty="0"/>
          </a:p>
        </p:txBody>
      </p:sp>
      <p:pic>
        <p:nvPicPr>
          <p:cNvPr id="7" name="6 Marcador de contenido" descr="Screenshot_2018-01-24-18-28-5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2708920"/>
            <a:ext cx="5237163" cy="3273227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s-ES_tradnl" dirty="0" smtClean="0"/>
              <a:t>CENTRO: cambio de centro y perfil</a:t>
            </a:r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5796136" y="2132856"/>
            <a:ext cx="2304256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Nos permite cambiar de centro y de perfil de acceso.</a:t>
            </a:r>
            <a:endParaRPr lang="es-ES" dirty="0"/>
          </a:p>
        </p:txBody>
      </p:sp>
      <p:pic>
        <p:nvPicPr>
          <p:cNvPr id="5" name="4 Marcador de contenido" descr="Screenshot_2018-01-24-18-27-2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74468"/>
          <a:stretch>
            <a:fillRect/>
          </a:stretch>
        </p:blipFill>
        <p:spPr>
          <a:xfrm>
            <a:off x="971600" y="3789040"/>
            <a:ext cx="5352376" cy="864096"/>
          </a:xfrm>
        </p:spPr>
      </p:pic>
      <p:cxnSp>
        <p:nvCxnSpPr>
          <p:cNvPr id="8" name="7 Conector recto de flecha"/>
          <p:cNvCxnSpPr/>
          <p:nvPr/>
        </p:nvCxnSpPr>
        <p:spPr>
          <a:xfrm flipH="1">
            <a:off x="5364088" y="2780928"/>
            <a:ext cx="648072" cy="12241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es-ES_tradnl" dirty="0" smtClean="0"/>
              <a:t>CENTRO: calendario</a:t>
            </a:r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5004048" y="1916832"/>
            <a:ext cx="3168352" cy="92333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Podemos consultar los días festivos que afectan a muestro centro.</a:t>
            </a:r>
            <a:endParaRPr lang="es-ES" dirty="0"/>
          </a:p>
        </p:txBody>
      </p:sp>
      <p:pic>
        <p:nvPicPr>
          <p:cNvPr id="4" name="3 Imagen" descr="Screenshot_2018-01-24-18-27-2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2852936"/>
            <a:ext cx="6033254" cy="3770784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s-ES_tradnl" dirty="0" smtClean="0"/>
              <a:t>Tablón de anuncios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4572000" y="1628800"/>
            <a:ext cx="3672408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Accedemos desde la pantalla inicio. </a:t>
            </a:r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395536" y="5445224"/>
            <a:ext cx="8280920" cy="64633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Hay que elegir la categoría de anuncios y tras ellos pulsar sobre el anuncio que se desea consultar para verlo en detalle.</a:t>
            </a:r>
            <a:endParaRPr lang="es-ES" dirty="0"/>
          </a:p>
        </p:txBody>
      </p:sp>
      <p:pic>
        <p:nvPicPr>
          <p:cNvPr id="16386" name="Picture 2" descr="C:\Users\Pili\Documents\instituto\curso\Screenshot_2018-01-19-13-30-30.png"/>
          <p:cNvPicPr>
            <a:picLocks noChangeAspect="1" noChangeArrowheads="1"/>
          </p:cNvPicPr>
          <p:nvPr/>
        </p:nvPicPr>
        <p:blipFill>
          <a:blip r:embed="rId2" cstate="print"/>
          <a:srcRect t="27586"/>
          <a:stretch>
            <a:fillRect/>
          </a:stretch>
        </p:blipFill>
        <p:spPr bwMode="auto">
          <a:xfrm>
            <a:off x="899592" y="1844824"/>
            <a:ext cx="3341172" cy="1512168"/>
          </a:xfrm>
          <a:prstGeom prst="rect">
            <a:avLst/>
          </a:prstGeom>
          <a:noFill/>
        </p:spPr>
      </p:pic>
      <p:pic>
        <p:nvPicPr>
          <p:cNvPr id="8" name="7 Imagen" descr="Screenshot_2018-01-24-18-29-2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2708920"/>
            <a:ext cx="3844211" cy="240263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es-ES_tradnl" dirty="0" smtClean="0"/>
              <a:t>Firma de documentos</a:t>
            </a:r>
            <a:endParaRPr lang="es-ES" dirty="0"/>
          </a:p>
        </p:txBody>
      </p:sp>
      <p:pic>
        <p:nvPicPr>
          <p:cNvPr id="4" name="3 Marcador de contenido" descr="Screenshot_2018-01-24-18-29-0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51229" y="1600200"/>
            <a:ext cx="7241541" cy="4525963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s-ES_tradnl" b="1" dirty="0" smtClean="0"/>
              <a:t>Relación </a:t>
            </a:r>
            <a:r>
              <a:rPr lang="es-ES_tradnl" b="1" dirty="0"/>
              <a:t>de alumnado</a:t>
            </a: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5364088" y="1772816"/>
            <a:ext cx="3240360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Una vez elegido el grupo y la asignatura se nos abre el listado de alumnos/as.</a:t>
            </a:r>
          </a:p>
          <a:p>
            <a:endParaRPr lang="es-ES_tradnl" dirty="0" smtClean="0"/>
          </a:p>
        </p:txBody>
      </p:sp>
      <p:sp>
        <p:nvSpPr>
          <p:cNvPr id="13" name="12 Rectángulo"/>
          <p:cNvSpPr/>
          <p:nvPr/>
        </p:nvSpPr>
        <p:spPr>
          <a:xfrm>
            <a:off x="4716016" y="4005064"/>
            <a:ext cx="504056" cy="7200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C:\Users\Pili\Documents\instituto\curso\Screenshot_2018-01-19-13-38-1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1700808"/>
            <a:ext cx="3600400" cy="2250250"/>
          </a:xfrm>
          <a:prstGeom prst="rect">
            <a:avLst/>
          </a:prstGeom>
          <a:noFill/>
        </p:spPr>
      </p:pic>
      <p:pic>
        <p:nvPicPr>
          <p:cNvPr id="3075" name="Picture 3" descr="C:\Users\Pili\Documents\instituto\curso\Screenshot_2018-01-19-13-38-3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3501008"/>
            <a:ext cx="4032448" cy="2520280"/>
          </a:xfrm>
          <a:prstGeom prst="rect">
            <a:avLst/>
          </a:prstGeom>
          <a:noFill/>
        </p:spPr>
      </p:pic>
      <p:sp>
        <p:nvSpPr>
          <p:cNvPr id="26" name="25 Rectángulo"/>
          <p:cNvSpPr/>
          <p:nvPr/>
        </p:nvSpPr>
        <p:spPr>
          <a:xfrm>
            <a:off x="4644008" y="3933056"/>
            <a:ext cx="648072" cy="14401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716016" y="4293096"/>
            <a:ext cx="576064" cy="14401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644008" y="4653136"/>
            <a:ext cx="504056" cy="7200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4644008" y="4941168"/>
            <a:ext cx="648072" cy="14401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4644008" y="5301208"/>
            <a:ext cx="648072" cy="14401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4716016" y="5661248"/>
            <a:ext cx="576064" cy="14401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6804248" y="4005064"/>
            <a:ext cx="576064" cy="21602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6876256" y="4365104"/>
            <a:ext cx="576064" cy="14401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CuadroTexto"/>
          <p:cNvSpPr txBox="1"/>
          <p:nvPr/>
        </p:nvSpPr>
        <p:spPr>
          <a:xfrm>
            <a:off x="611560" y="4221088"/>
            <a:ext cx="3240360" cy="175432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Seleccionamos un alumno/a y se nos muestra su ficha.</a:t>
            </a:r>
          </a:p>
          <a:p>
            <a:r>
              <a:rPr lang="es-ES_tradnl" dirty="0" smtClean="0"/>
              <a:t>Tenemos además acceso a las observaciones  y al historial de ausencias. </a:t>
            </a:r>
          </a:p>
          <a:p>
            <a:endParaRPr lang="es-ES_tradnl" dirty="0" smtClean="0"/>
          </a:p>
        </p:txBody>
      </p:sp>
      <p:sp>
        <p:nvSpPr>
          <p:cNvPr id="35" name="34 Flecha derecha"/>
          <p:cNvSpPr/>
          <p:nvPr/>
        </p:nvSpPr>
        <p:spPr>
          <a:xfrm>
            <a:off x="3851920" y="4653136"/>
            <a:ext cx="648072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s-ES_tradnl" dirty="0" smtClean="0"/>
              <a:t>ALUMNADO: </a:t>
            </a:r>
            <a:r>
              <a:rPr lang="es-ES_tradnl" b="1" dirty="0"/>
              <a:t>Mis observaciones</a:t>
            </a: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5724128" y="1916832"/>
            <a:ext cx="2952328" cy="203132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Permite gestionar las observaciones ya realizadas.</a:t>
            </a:r>
          </a:p>
          <a:p>
            <a:r>
              <a:rPr lang="es-ES_tradnl" dirty="0" smtClean="0"/>
              <a:t>Si pulsamos sobre añadir  se abre la ventana para la creación de una nueva observación.</a:t>
            </a:r>
            <a:endParaRPr lang="es-ES" dirty="0" smtClean="0"/>
          </a:p>
          <a:p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1043608" y="4797152"/>
            <a:ext cx="3600400" cy="175432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s-ES_tradnl" dirty="0" smtClean="0"/>
          </a:p>
          <a:p>
            <a:r>
              <a:rPr lang="es-ES_tradnl" dirty="0" smtClean="0"/>
              <a:t>Para compartir con tutores legales y/o resto de profesorado debemos señalar dichas opciones.</a:t>
            </a:r>
          </a:p>
          <a:p>
            <a:endParaRPr lang="es-ES_tradnl" dirty="0" smtClean="0"/>
          </a:p>
          <a:p>
            <a:r>
              <a:rPr lang="es-ES_tradnl" dirty="0" smtClean="0"/>
              <a:t>Para finalizar pulsamos sobre grabar. </a:t>
            </a:r>
            <a:endParaRPr lang="es-ES" dirty="0"/>
          </a:p>
        </p:txBody>
      </p:sp>
      <p:pic>
        <p:nvPicPr>
          <p:cNvPr id="4098" name="Picture 2" descr="C:\Users\Pili\Documents\instituto\curso\Screenshot_2018-01-19-13-38-4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916832"/>
            <a:ext cx="4065374" cy="2540859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1475656" y="2276872"/>
            <a:ext cx="720080" cy="20882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s-ES_tradnl" dirty="0" smtClean="0"/>
              <a:t/>
            </a:r>
            <a:br>
              <a:rPr lang="es-ES_tradnl" dirty="0" smtClean="0"/>
            </a:br>
            <a:r>
              <a:rPr lang="es-ES_tradnl" dirty="0" smtClean="0"/>
              <a:t>ALUMNADO: </a:t>
            </a:r>
            <a:r>
              <a:rPr lang="es-ES_tradnl" b="1" dirty="0"/>
              <a:t>Observaciones compartidas</a:t>
            </a: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012160" y="1700808"/>
            <a:ext cx="2448272" cy="230832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Permite ver un resumen de todas as observaciones realizadas por el equipo educativo sobre un alumno/a.</a:t>
            </a:r>
          </a:p>
          <a:p>
            <a:endParaRPr lang="es-ES_tradnl" dirty="0" smtClean="0"/>
          </a:p>
          <a:p>
            <a:endParaRPr lang="es-ES_tradnl" dirty="0" smtClean="0"/>
          </a:p>
        </p:txBody>
      </p:sp>
      <p:pic>
        <p:nvPicPr>
          <p:cNvPr id="5122" name="Picture 2" descr="C:\Users\Pili\Documents\instituto\curso\Screenshot_2018-01-19-13-38-49.png"/>
          <p:cNvPicPr>
            <a:picLocks noChangeAspect="1" noChangeArrowheads="1"/>
          </p:cNvPicPr>
          <p:nvPr/>
        </p:nvPicPr>
        <p:blipFill>
          <a:blip r:embed="rId2" cstate="print"/>
          <a:srcRect l="23143"/>
          <a:stretch>
            <a:fillRect/>
          </a:stretch>
        </p:blipFill>
        <p:spPr bwMode="auto">
          <a:xfrm>
            <a:off x="1547664" y="1844824"/>
            <a:ext cx="4065374" cy="3305944"/>
          </a:xfrm>
          <a:prstGeom prst="rect">
            <a:avLst/>
          </a:prstGeom>
          <a:noFill/>
        </p:spPr>
      </p:pic>
      <p:cxnSp>
        <p:nvCxnSpPr>
          <p:cNvPr id="6" name="5 Conector recto de flecha"/>
          <p:cNvCxnSpPr/>
          <p:nvPr/>
        </p:nvCxnSpPr>
        <p:spPr>
          <a:xfrm flipH="1">
            <a:off x="4572000" y="2708920"/>
            <a:ext cx="1152128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s-ES_tradnl" dirty="0" smtClean="0"/>
              <a:t/>
            </a:r>
            <a:br>
              <a:rPr lang="es-ES_tradnl" dirty="0" smtClean="0"/>
            </a:br>
            <a:r>
              <a:rPr lang="es-ES_tradnl" dirty="0" smtClean="0"/>
              <a:t> </a:t>
            </a:r>
            <a:r>
              <a:rPr lang="es-ES_tradnl" b="1" dirty="0"/>
              <a:t>Agenda y horario de clase</a:t>
            </a: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6300192" y="1700808"/>
            <a:ext cx="2592288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Podemos cambiar la fecha a consultar.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6084168" y="4077072"/>
            <a:ext cx="2664296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Nos muestra los eventos previstos para la fecha</a:t>
            </a:r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5868144" y="2780928"/>
            <a:ext cx="3024336" cy="120032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Si pulsamos sobre un grupo accedemos al listado de alumnado del grupo y a la gestión de ausencias</a:t>
            </a:r>
            <a:endParaRPr lang="es-ES" dirty="0"/>
          </a:p>
        </p:txBody>
      </p:sp>
      <p:cxnSp>
        <p:nvCxnSpPr>
          <p:cNvPr id="11" name="10 Conector recto de flecha"/>
          <p:cNvCxnSpPr/>
          <p:nvPr/>
        </p:nvCxnSpPr>
        <p:spPr>
          <a:xfrm flipH="1" flipV="1">
            <a:off x="5436096" y="4869160"/>
            <a:ext cx="36004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 de flecha"/>
          <p:cNvCxnSpPr/>
          <p:nvPr/>
        </p:nvCxnSpPr>
        <p:spPr>
          <a:xfrm flipH="1">
            <a:off x="4860032" y="3068960"/>
            <a:ext cx="93610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14 Conector angular"/>
          <p:cNvCxnSpPr/>
          <p:nvPr/>
        </p:nvCxnSpPr>
        <p:spPr>
          <a:xfrm rot="10800000" flipV="1">
            <a:off x="5364088" y="4077072"/>
            <a:ext cx="648072" cy="288032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6" name="Picture 2" descr="C:\Users\Pili\Documents\instituto\curso\Screenshot_2018-01-19-13-30-3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700808"/>
            <a:ext cx="5404723" cy="3377952"/>
          </a:xfrm>
          <a:prstGeom prst="rect">
            <a:avLst/>
          </a:prstGeom>
          <a:noFill/>
        </p:spPr>
      </p:pic>
      <p:cxnSp>
        <p:nvCxnSpPr>
          <p:cNvPr id="12" name="11 Conector recto de flecha"/>
          <p:cNvCxnSpPr/>
          <p:nvPr/>
        </p:nvCxnSpPr>
        <p:spPr>
          <a:xfrm flipH="1">
            <a:off x="5876528" y="2285256"/>
            <a:ext cx="432048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16 CuadroTexto"/>
          <p:cNvSpPr txBox="1"/>
          <p:nvPr/>
        </p:nvSpPr>
        <p:spPr>
          <a:xfrm>
            <a:off x="5940152" y="5229200"/>
            <a:ext cx="2664296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Nos permite gestionar la agenda.</a:t>
            </a:r>
            <a:endParaRPr lang="es-E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s-ES_tradnl" dirty="0" smtClean="0"/>
              <a:t>Creación de un nuevo evento en la agenda</a:t>
            </a:r>
            <a:endParaRPr lang="es-ES" dirty="0"/>
          </a:p>
        </p:txBody>
      </p:sp>
      <p:pic>
        <p:nvPicPr>
          <p:cNvPr id="4" name="3 Marcador de contenido" descr="Screenshot_2018-01-19-13-40-14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2508144" y="429041"/>
            <a:ext cx="4246338" cy="6794140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s-ES_tradnl" dirty="0" smtClean="0"/>
              <a:t>ALUMNADO: </a:t>
            </a:r>
            <a:r>
              <a:rPr lang="es-ES_tradnl" b="1" dirty="0" smtClean="0"/>
              <a:t>Ausencias</a:t>
            </a: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4572000" y="2924944"/>
            <a:ext cx="3960440" cy="14773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Pulsando seguidamente sobre el nombre del alumno aparecen los distintos tipos de ausencias en el siguiente orden: injustificada, justificada, retraso, nada.</a:t>
            </a:r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1907704" y="4869160"/>
            <a:ext cx="3600400" cy="64633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Al finalizar siempre debemos pulsar sobre grabar.</a:t>
            </a:r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1763688" y="2204864"/>
            <a:ext cx="648072" cy="7200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835696" y="2492896"/>
            <a:ext cx="648072" cy="7200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691680" y="2780928"/>
            <a:ext cx="648072" cy="7200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691680" y="2996952"/>
            <a:ext cx="648072" cy="7200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1763688" y="3284984"/>
            <a:ext cx="648072" cy="7200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691680" y="3573016"/>
            <a:ext cx="648072" cy="7200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691680" y="3789040"/>
            <a:ext cx="648072" cy="7200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835696" y="4077072"/>
            <a:ext cx="648072" cy="7200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691680" y="4365104"/>
            <a:ext cx="648072" cy="7200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0" name="Picture 2" descr="C:\Users\Pili\Documents\instituto\curso\Screenshot_2018-01-19-13-31-3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28800"/>
            <a:ext cx="4449485" cy="2780928"/>
          </a:xfrm>
          <a:prstGeom prst="rect">
            <a:avLst/>
          </a:prstGeom>
          <a:noFill/>
        </p:spPr>
      </p:pic>
      <p:sp>
        <p:nvSpPr>
          <p:cNvPr id="29" name="28 Rectángulo"/>
          <p:cNvSpPr/>
          <p:nvPr/>
        </p:nvSpPr>
        <p:spPr>
          <a:xfrm>
            <a:off x="539552" y="2132856"/>
            <a:ext cx="648072" cy="14401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39552" y="2492896"/>
            <a:ext cx="648072" cy="14401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467544" y="2852936"/>
            <a:ext cx="792088" cy="14401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539552" y="3212976"/>
            <a:ext cx="648072" cy="14401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39552" y="3573016"/>
            <a:ext cx="720080" cy="21602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539552" y="4005064"/>
            <a:ext cx="648072" cy="14401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35" name="34 Conector recto de flecha"/>
          <p:cNvCxnSpPr/>
          <p:nvPr/>
        </p:nvCxnSpPr>
        <p:spPr>
          <a:xfrm flipH="1">
            <a:off x="2123728" y="3356992"/>
            <a:ext cx="2304256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35 Conector recto de flecha"/>
          <p:cNvCxnSpPr/>
          <p:nvPr/>
        </p:nvCxnSpPr>
        <p:spPr>
          <a:xfrm flipH="1" flipV="1">
            <a:off x="1691680" y="4149080"/>
            <a:ext cx="2088232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s-ES_tradnl" b="1" dirty="0" smtClean="0"/>
              <a:t/>
            </a:r>
            <a:br>
              <a:rPr lang="es-ES_tradnl" b="1" dirty="0" smtClean="0"/>
            </a:br>
            <a:r>
              <a:rPr lang="es-ES_tradnl" b="1" dirty="0" smtClean="0"/>
              <a:t>Comunicaciones </a:t>
            </a:r>
            <a:r>
              <a:rPr lang="es-ES_tradnl" b="1" dirty="0"/>
              <a:t>de ausencias/ justificaciones de ausencia.</a:t>
            </a: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  <p:pic>
        <p:nvPicPr>
          <p:cNvPr id="1027" name="Picture 3" descr="C:\Users\Pili\Documents\instituto\curso\Screenshot_2018-01-19-13-30-30.png"/>
          <p:cNvPicPr>
            <a:picLocks noChangeAspect="1" noChangeArrowheads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 bwMode="auto">
          <a:xfrm>
            <a:off x="395537" y="1628800"/>
            <a:ext cx="2880320" cy="1200133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5724128" y="5301208"/>
            <a:ext cx="3024336" cy="1200329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Si  pulsamos sobre la justificación podremos cambias el estado de la ausencia</a:t>
            </a:r>
            <a:endParaRPr lang="es-ES" dirty="0"/>
          </a:p>
        </p:txBody>
      </p:sp>
      <p:sp>
        <p:nvSpPr>
          <p:cNvPr id="13" name="12 CuadroTexto"/>
          <p:cNvSpPr txBox="1"/>
          <p:nvPr/>
        </p:nvSpPr>
        <p:spPr>
          <a:xfrm>
            <a:off x="5508104" y="1484784"/>
            <a:ext cx="3024336" cy="120032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Cambiando de pestaña podremos acceder a las comunicaciones previas de ausencias.</a:t>
            </a:r>
            <a:endParaRPr lang="es-ES" dirty="0"/>
          </a:p>
        </p:txBody>
      </p:sp>
      <p:pic>
        <p:nvPicPr>
          <p:cNvPr id="9" name="8 Marcador de contenido" descr="Screenshot_2018-01-26-13-07-42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908256" y="2713782"/>
            <a:ext cx="3624184" cy="2265115"/>
          </a:xfrm>
        </p:spPr>
      </p:pic>
      <p:sp>
        <p:nvSpPr>
          <p:cNvPr id="11" name="10 Rectángulo"/>
          <p:cNvSpPr/>
          <p:nvPr/>
        </p:nvSpPr>
        <p:spPr>
          <a:xfrm>
            <a:off x="5148064" y="3501008"/>
            <a:ext cx="864096" cy="7200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516216" y="3933056"/>
            <a:ext cx="864096" cy="7200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44208" y="4509120"/>
            <a:ext cx="864096" cy="7200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467544" y="5373216"/>
            <a:ext cx="3672408" cy="3693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Podemos acceder de dos maneras</a:t>
            </a:r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1403648" y="4869160"/>
            <a:ext cx="144016" cy="72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" name="18 Imagen" descr="Screenshot_2018-01-26-13-06-5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568" y="2924944"/>
            <a:ext cx="3347864" cy="2092415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971600" y="3284984"/>
            <a:ext cx="720080" cy="17281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22" name="21 Conector recto de flecha"/>
          <p:cNvCxnSpPr/>
          <p:nvPr/>
        </p:nvCxnSpPr>
        <p:spPr>
          <a:xfrm flipH="1" flipV="1">
            <a:off x="1979712" y="1916832"/>
            <a:ext cx="1152128" cy="35283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23 Conector recto de flecha"/>
          <p:cNvCxnSpPr/>
          <p:nvPr/>
        </p:nvCxnSpPr>
        <p:spPr>
          <a:xfrm flipH="1" flipV="1">
            <a:off x="2051720" y="3356992"/>
            <a:ext cx="504056" cy="20882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25 Conector recto de flecha"/>
          <p:cNvCxnSpPr/>
          <p:nvPr/>
        </p:nvCxnSpPr>
        <p:spPr>
          <a:xfrm flipH="1">
            <a:off x="6300192" y="2780928"/>
            <a:ext cx="79208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s-ES_tradnl" dirty="0" smtClean="0"/>
              <a:t/>
            </a:r>
            <a:br>
              <a:rPr lang="es-ES_tradnl" dirty="0" smtClean="0"/>
            </a:br>
            <a:r>
              <a:rPr lang="es-ES_tradnl" b="1" dirty="0" smtClean="0"/>
              <a:t>Ausencias </a:t>
            </a:r>
            <a:r>
              <a:rPr lang="es-ES_tradnl" b="1" dirty="0"/>
              <a:t>de </a:t>
            </a:r>
            <a:r>
              <a:rPr lang="es-ES_tradnl" b="1" dirty="0" smtClean="0"/>
              <a:t>hoy</a:t>
            </a:r>
            <a:r>
              <a:rPr lang="es-ES_tradnl" b="1" dirty="0"/>
              <a:t>/ Histórico de ausencias.</a:t>
            </a:r>
            <a:r>
              <a:rPr lang="es-ES" dirty="0"/>
              <a:t/>
            </a:r>
            <a:br>
              <a:rPr lang="es-ES" dirty="0"/>
            </a:br>
            <a:r>
              <a:rPr lang="es-ES_tradnl" dirty="0" smtClean="0"/>
              <a:t> </a:t>
            </a:r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6660232" y="2060848"/>
            <a:ext cx="2016224" cy="147732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Muestra un resumen de todas las  faltas del alumnado en una fecha-</a:t>
            </a:r>
            <a:endParaRPr lang="es-ES" dirty="0"/>
          </a:p>
        </p:txBody>
      </p:sp>
      <p:pic>
        <p:nvPicPr>
          <p:cNvPr id="6" name="5 Imagen" descr="Screenshot_2018-01-26-13-09-1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1700808"/>
            <a:ext cx="5530214" cy="3456384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1187624" y="2276872"/>
            <a:ext cx="1008112" cy="28803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es-ES_tradnl" dirty="0" smtClean="0"/>
              <a:t>ALUMNADO: calificaciones </a:t>
            </a:r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6444208" y="1916832"/>
            <a:ext cx="2232248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Elegimos curso, convocatoria, grupo y materia y pulsamos sobre continuar.</a:t>
            </a:r>
            <a:endParaRPr lang="es-ES" dirty="0"/>
          </a:p>
        </p:txBody>
      </p:sp>
      <p:pic>
        <p:nvPicPr>
          <p:cNvPr id="8194" name="Picture 2" descr="C:\Users\Pili\Documents\instituto\curso\Screenshot_2018-01-19-13-30-30.png"/>
          <p:cNvPicPr>
            <a:picLocks noChangeAspect="1" noChangeArrowheads="1"/>
          </p:cNvPicPr>
          <p:nvPr/>
        </p:nvPicPr>
        <p:blipFill>
          <a:blip r:embed="rId2" cstate="print"/>
          <a:srcRect t="32000"/>
          <a:stretch>
            <a:fillRect/>
          </a:stretch>
        </p:blipFill>
        <p:spPr bwMode="auto">
          <a:xfrm>
            <a:off x="539552" y="1628800"/>
            <a:ext cx="5040560" cy="2142238"/>
          </a:xfrm>
          <a:prstGeom prst="rect">
            <a:avLst/>
          </a:prstGeom>
          <a:noFill/>
        </p:spPr>
      </p:pic>
      <p:pic>
        <p:nvPicPr>
          <p:cNvPr id="8196" name="Picture 4" descr="C:\Users\Pili\Documents\instituto\curso\Screenshot_2018-01-19-13-32-0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3933056"/>
            <a:ext cx="4223792" cy="26398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creenshot_2016-10-20-20-46-35.png"/>
          <p:cNvPicPr>
            <a:picLocks noChangeAspect="1"/>
          </p:cNvPicPr>
          <p:nvPr/>
        </p:nvPicPr>
        <p:blipFill>
          <a:blip r:embed="rId2" cstate="print"/>
          <a:srcRect l="9753" t="19672" r="9783" b="14754"/>
          <a:stretch>
            <a:fillRect/>
          </a:stretch>
        </p:blipFill>
        <p:spPr>
          <a:xfrm>
            <a:off x="5436096" y="2996952"/>
            <a:ext cx="2376264" cy="288032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67544" y="3284984"/>
            <a:ext cx="4248472" cy="92333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Pulsando sobre un alumno/a se abre un menú que nos permite seleccionar la calificación pulsando sobre ella.</a:t>
            </a:r>
            <a:endParaRPr lang="es-ES" dirty="0"/>
          </a:p>
        </p:txBody>
      </p:sp>
      <p:sp>
        <p:nvSpPr>
          <p:cNvPr id="6" name="5 Flecha derecha"/>
          <p:cNvSpPr/>
          <p:nvPr/>
        </p:nvSpPr>
        <p:spPr>
          <a:xfrm>
            <a:off x="4211960" y="3789040"/>
            <a:ext cx="792088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5148064" y="548680"/>
            <a:ext cx="2952328" cy="64633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Tras asignar las notas debemos pulsar sobre grabar. </a:t>
            </a:r>
            <a:endParaRPr lang="es-ES" dirty="0"/>
          </a:p>
        </p:txBody>
      </p:sp>
      <p:sp>
        <p:nvSpPr>
          <p:cNvPr id="9" name="8 Flecha derecha"/>
          <p:cNvSpPr/>
          <p:nvPr/>
        </p:nvSpPr>
        <p:spPr>
          <a:xfrm rot="10800000">
            <a:off x="4644008" y="908720"/>
            <a:ext cx="432048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18" name="Picture 2" descr="C:\Users\Pili\Documents\instituto\curso\Screenshot_2018-01-19-13-38-0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548680"/>
            <a:ext cx="3791744" cy="2369840"/>
          </a:xfrm>
          <a:prstGeom prst="rect">
            <a:avLst/>
          </a:prstGeom>
          <a:noFill/>
        </p:spPr>
      </p:pic>
      <p:sp>
        <p:nvSpPr>
          <p:cNvPr id="21" name="20 Rectángulo"/>
          <p:cNvSpPr/>
          <p:nvPr/>
        </p:nvSpPr>
        <p:spPr>
          <a:xfrm>
            <a:off x="899592" y="1196752"/>
            <a:ext cx="72008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971600" y="1556792"/>
            <a:ext cx="72008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99592" y="1988840"/>
            <a:ext cx="72008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99592" y="2276872"/>
            <a:ext cx="72008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99592" y="2636912"/>
            <a:ext cx="720080" cy="144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es-ES_tradnl" dirty="0" smtClean="0"/>
              <a:t>Cuaderno de clase.</a:t>
            </a:r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4211960" y="1772816"/>
            <a:ext cx="4176464" cy="258532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1.Podemos acceder desde el manu principal a todas las utilidades del cuaderno</a:t>
            </a:r>
          </a:p>
          <a:p>
            <a:endParaRPr lang="es-ES_tradnl" dirty="0" smtClean="0"/>
          </a:p>
          <a:p>
            <a:r>
              <a:rPr lang="es-ES_tradnl" dirty="0" smtClean="0"/>
              <a:t>2.Desde inicio podemos seleccionar el grupo al que estamos dando clase y desde la gestión de ausencias acceder al registro del cuaderno de ese día</a:t>
            </a:r>
          </a:p>
          <a:p>
            <a:endParaRPr lang="es-ES_tradnl" dirty="0" smtClean="0"/>
          </a:p>
        </p:txBody>
      </p:sp>
      <p:pic>
        <p:nvPicPr>
          <p:cNvPr id="10242" name="Picture 2" descr="C:\Users\Pili\Documents\instituto\curso\Screenshot_2018-01-19-13-35-5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916832"/>
            <a:ext cx="2826837" cy="1766773"/>
          </a:xfrm>
          <a:prstGeom prst="rect">
            <a:avLst/>
          </a:prstGeom>
          <a:noFill/>
        </p:spPr>
      </p:pic>
      <p:pic>
        <p:nvPicPr>
          <p:cNvPr id="10243" name="Picture 3" descr="C:\Users\Pili\Documents\instituto\curso\Screenshot_2018-01-19-13-31-48.png"/>
          <p:cNvPicPr>
            <a:picLocks noChangeAspect="1" noChangeArrowheads="1"/>
          </p:cNvPicPr>
          <p:nvPr/>
        </p:nvPicPr>
        <p:blipFill>
          <a:blip r:embed="rId3" cstate="print"/>
          <a:srcRect l="23854"/>
          <a:stretch>
            <a:fillRect/>
          </a:stretch>
        </p:blipFill>
        <p:spPr bwMode="auto">
          <a:xfrm>
            <a:off x="5076056" y="4437112"/>
            <a:ext cx="2528526" cy="2075384"/>
          </a:xfrm>
          <a:prstGeom prst="rect">
            <a:avLst/>
          </a:prstGeom>
          <a:noFill/>
        </p:spPr>
      </p:pic>
      <p:pic>
        <p:nvPicPr>
          <p:cNvPr id="6" name="5 Imagen" descr="Screenshot_2018-01-24-18-27-2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2" y="3789040"/>
            <a:ext cx="2664296" cy="1665185"/>
          </a:xfrm>
          <a:prstGeom prst="rect">
            <a:avLst/>
          </a:prstGeom>
        </p:spPr>
      </p:pic>
      <p:cxnSp>
        <p:nvCxnSpPr>
          <p:cNvPr id="8" name="7 Conector recto de flecha"/>
          <p:cNvCxnSpPr/>
          <p:nvPr/>
        </p:nvCxnSpPr>
        <p:spPr>
          <a:xfrm flipH="1">
            <a:off x="2411760" y="2420888"/>
            <a:ext cx="2088232" cy="25202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es-ES_tradnl" dirty="0" smtClean="0"/>
              <a:t>ALUMNADO: cuaderno de clase.</a:t>
            </a:r>
            <a:endParaRPr lang="es-ES" dirty="0"/>
          </a:p>
        </p:txBody>
      </p:sp>
      <p:sp>
        <p:nvSpPr>
          <p:cNvPr id="13" name="12 CuadroTexto"/>
          <p:cNvSpPr txBox="1"/>
          <p:nvPr/>
        </p:nvSpPr>
        <p:spPr>
          <a:xfrm>
            <a:off x="4932040" y="1988840"/>
            <a:ext cx="3816424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Nos permite cambiar la fecha.</a:t>
            </a:r>
            <a:endParaRPr lang="es-ES" dirty="0"/>
          </a:p>
        </p:txBody>
      </p:sp>
      <p:sp>
        <p:nvSpPr>
          <p:cNvPr id="14" name="13 CuadroTexto"/>
          <p:cNvSpPr txBox="1"/>
          <p:nvPr/>
        </p:nvSpPr>
        <p:spPr>
          <a:xfrm>
            <a:off x="4788024" y="3429000"/>
            <a:ext cx="3816424" cy="64633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Pulsando sobre el cuadro podemos escribir anotaciones</a:t>
            </a:r>
            <a:endParaRPr lang="es-ES" dirty="0"/>
          </a:p>
        </p:txBody>
      </p:sp>
      <p:sp>
        <p:nvSpPr>
          <p:cNvPr id="15" name="14 CuadroTexto"/>
          <p:cNvSpPr txBox="1"/>
          <p:nvPr/>
        </p:nvSpPr>
        <p:spPr>
          <a:xfrm>
            <a:off x="4716016" y="4509120"/>
            <a:ext cx="3456384" cy="92333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Podemos movernos por la pantalla y ver el total del cuaderno deslizando el dedo.</a:t>
            </a:r>
            <a:endParaRPr lang="es-ES" dirty="0"/>
          </a:p>
        </p:txBody>
      </p:sp>
      <p:sp>
        <p:nvSpPr>
          <p:cNvPr id="16" name="15 Flecha derecha"/>
          <p:cNvSpPr/>
          <p:nvPr/>
        </p:nvSpPr>
        <p:spPr>
          <a:xfrm rot="10426851">
            <a:off x="4502832" y="2152146"/>
            <a:ext cx="360040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21" name="20 Conector angular"/>
          <p:cNvCxnSpPr/>
          <p:nvPr/>
        </p:nvCxnSpPr>
        <p:spPr>
          <a:xfrm rot="10800000">
            <a:off x="2483768" y="2996952"/>
            <a:ext cx="1800200" cy="864096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266" name="Picture 2" descr="C:\Users\Pili\Documents\instituto\curso\Screenshot_2018-01-19-13-32-1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988840"/>
            <a:ext cx="4242316" cy="2651448"/>
          </a:xfrm>
          <a:prstGeom prst="rect">
            <a:avLst/>
          </a:prstGeom>
          <a:noFill/>
        </p:spPr>
      </p:pic>
      <p:sp>
        <p:nvSpPr>
          <p:cNvPr id="20" name="19 Flecha derecha"/>
          <p:cNvSpPr/>
          <p:nvPr/>
        </p:nvSpPr>
        <p:spPr>
          <a:xfrm rot="18691559">
            <a:off x="3710746" y="4816443"/>
            <a:ext cx="360040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uadroTexto"/>
          <p:cNvSpPr txBox="1"/>
          <p:nvPr/>
        </p:nvSpPr>
        <p:spPr>
          <a:xfrm>
            <a:off x="251520" y="5085184"/>
            <a:ext cx="3672408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Es necesario pulsar sobre grabar para que se guarden los cambios</a:t>
            </a:r>
            <a:endParaRPr lang="es-ES" dirty="0"/>
          </a:p>
        </p:txBody>
      </p:sp>
      <p:cxnSp>
        <p:nvCxnSpPr>
          <p:cNvPr id="24" name="23 Conector angular"/>
          <p:cNvCxnSpPr/>
          <p:nvPr/>
        </p:nvCxnSpPr>
        <p:spPr>
          <a:xfrm>
            <a:off x="2339752" y="2996952"/>
            <a:ext cx="2232248" cy="864096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24 Rectángulo"/>
          <p:cNvSpPr/>
          <p:nvPr/>
        </p:nvSpPr>
        <p:spPr>
          <a:xfrm>
            <a:off x="611560" y="2852936"/>
            <a:ext cx="720080" cy="17281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Pili\Documents\instituto\curso\Screenshot_2018-01-19-13-33-3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404664"/>
            <a:ext cx="7363341" cy="460208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347864" y="692696"/>
            <a:ext cx="1800200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uadroTexto"/>
          <p:cNvSpPr txBox="1"/>
          <p:nvPr/>
        </p:nvSpPr>
        <p:spPr>
          <a:xfrm>
            <a:off x="755576" y="5301208"/>
            <a:ext cx="6984776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Ejemplo de anotación –comentario en el cuaderno. Si lo hemos activado previamente al configurar nuestro cuaderno será visible por las familias.</a:t>
            </a:r>
            <a:endParaRPr lang="es-E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Pili\Documents\instituto\curso\Screenshot_2018-01-19-13-32-2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692696"/>
            <a:ext cx="3960440" cy="2475275"/>
          </a:xfrm>
          <a:prstGeom prst="rect">
            <a:avLst/>
          </a:prstGeom>
          <a:noFill/>
        </p:spPr>
      </p:pic>
      <p:pic>
        <p:nvPicPr>
          <p:cNvPr id="13315" name="Picture 3" descr="C:\Users\Pili\Documents\instituto\curso\Screenshot_2018-01-19-13-33-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4005064"/>
            <a:ext cx="3873421" cy="24208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971600" y="1844824"/>
            <a:ext cx="648072" cy="1296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5940152" y="4149080"/>
            <a:ext cx="1224136" cy="72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5076056" y="1124744"/>
            <a:ext cx="3024336" cy="120032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Podemos seleccionar un alumno/a y acceder a su ficha o al registro de actividades diarias .</a:t>
            </a:r>
            <a:endParaRPr lang="es-E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Pili\Documents\instituto\curso\Screenshot_2018-01-19-13-34-1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221088"/>
            <a:ext cx="3647728" cy="2279830"/>
          </a:xfrm>
          <a:prstGeom prst="rect">
            <a:avLst/>
          </a:prstGeom>
          <a:noFill/>
        </p:spPr>
      </p:pic>
      <p:pic>
        <p:nvPicPr>
          <p:cNvPr id="14339" name="Picture 3" descr="C:\Users\Pili\Documents\instituto\curso\Screenshot_2018-01-19-13-34-3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04664"/>
            <a:ext cx="5299789" cy="331236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115616" y="1340768"/>
            <a:ext cx="792088" cy="2304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340" name="Picture 4" descr="C:\Users\Pili\Documents\instituto\curso\Screenshot_2018-01-19-13-34-4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09728" y="4005064"/>
            <a:ext cx="3873421" cy="2420888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1115616" y="0"/>
            <a:ext cx="2664296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También nos permite crear nuevas categorías evaluables y diseñar nuevas actividades/tareas.</a:t>
            </a:r>
            <a:endParaRPr lang="es-ES" dirty="0"/>
          </a:p>
        </p:txBody>
      </p:sp>
      <p:cxnSp>
        <p:nvCxnSpPr>
          <p:cNvPr id="12" name="11 Conector recto de flecha"/>
          <p:cNvCxnSpPr/>
          <p:nvPr/>
        </p:nvCxnSpPr>
        <p:spPr>
          <a:xfrm>
            <a:off x="3923928" y="1052736"/>
            <a:ext cx="1512168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13 Conector recto de flecha"/>
          <p:cNvCxnSpPr>
            <a:stCxn id="9" idx="3"/>
          </p:cNvCxnSpPr>
          <p:nvPr/>
        </p:nvCxnSpPr>
        <p:spPr>
          <a:xfrm>
            <a:off x="3779912" y="600165"/>
            <a:ext cx="1224136" cy="3805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s-ES_tradnl" dirty="0" smtClean="0"/>
              <a:t>Configuración del cuaderno: Parámetros</a:t>
            </a:r>
            <a:endParaRPr lang="es-ES" dirty="0"/>
          </a:p>
        </p:txBody>
      </p:sp>
      <p:pic>
        <p:nvPicPr>
          <p:cNvPr id="4" name="3 Marcador de contenido" descr="Screenshot_2018-01-24-18-27-2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2132856"/>
            <a:ext cx="4430674" cy="2769171"/>
          </a:xfrm>
        </p:spPr>
      </p:pic>
      <p:sp>
        <p:nvSpPr>
          <p:cNvPr id="5" name="4 CuadroTexto"/>
          <p:cNvSpPr txBox="1"/>
          <p:nvPr/>
        </p:nvSpPr>
        <p:spPr>
          <a:xfrm>
            <a:off x="6588224" y="2564904"/>
            <a:ext cx="2016224" cy="397031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Podemos crear y gestionar las categorías evaluables.</a:t>
            </a:r>
          </a:p>
          <a:p>
            <a:endParaRPr lang="es-ES_tradnl" dirty="0" smtClean="0"/>
          </a:p>
          <a:p>
            <a:r>
              <a:rPr lang="es-ES_tradnl" dirty="0" smtClean="0"/>
              <a:t>Establecer  el modelo de calificación para cada curso.</a:t>
            </a:r>
          </a:p>
          <a:p>
            <a:endParaRPr lang="es-ES_tradnl" dirty="0" smtClean="0"/>
          </a:p>
          <a:p>
            <a:r>
              <a:rPr lang="es-ES_tradnl" dirty="0" smtClean="0"/>
              <a:t>Configurar los registros de actitud del alumnado</a:t>
            </a:r>
          </a:p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1403648" y="5229200"/>
            <a:ext cx="4032448" cy="64633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Crear y gestionar las actividades evaluables</a:t>
            </a:r>
            <a:endParaRPr lang="es-ES" dirty="0"/>
          </a:p>
        </p:txBody>
      </p:sp>
      <p:cxnSp>
        <p:nvCxnSpPr>
          <p:cNvPr id="8" name="7 Conector recto de flecha"/>
          <p:cNvCxnSpPr/>
          <p:nvPr/>
        </p:nvCxnSpPr>
        <p:spPr>
          <a:xfrm flipH="1">
            <a:off x="3491880" y="3140968"/>
            <a:ext cx="2808312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 de flecha"/>
          <p:cNvCxnSpPr/>
          <p:nvPr/>
        </p:nvCxnSpPr>
        <p:spPr>
          <a:xfrm flipH="1" flipV="1">
            <a:off x="3923928" y="4149080"/>
            <a:ext cx="252028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 de flecha"/>
          <p:cNvCxnSpPr/>
          <p:nvPr/>
        </p:nvCxnSpPr>
        <p:spPr>
          <a:xfrm flipH="1" flipV="1">
            <a:off x="3491880" y="4365104"/>
            <a:ext cx="3096344" cy="12241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13 Conector recto de flecha"/>
          <p:cNvCxnSpPr/>
          <p:nvPr/>
        </p:nvCxnSpPr>
        <p:spPr>
          <a:xfrm flipV="1">
            <a:off x="2987824" y="4653136"/>
            <a:ext cx="360040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Screenshot_2018-01-19-13-35-2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548680"/>
            <a:ext cx="7241541" cy="4525963"/>
          </a:xfrm>
        </p:spPr>
      </p:pic>
      <p:sp>
        <p:nvSpPr>
          <p:cNvPr id="5" name="4 CuadroTexto"/>
          <p:cNvSpPr txBox="1"/>
          <p:nvPr/>
        </p:nvSpPr>
        <p:spPr>
          <a:xfrm>
            <a:off x="755576" y="5157192"/>
            <a:ext cx="3456384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Podemos crear nuevas categorías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4499992" y="1700808"/>
            <a:ext cx="2664296" cy="120032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Si seleccionamos una categoría podremos ver sus características y editarla</a:t>
            </a:r>
            <a:endParaRPr lang="es-ES" dirty="0"/>
          </a:p>
        </p:txBody>
      </p:sp>
      <p:cxnSp>
        <p:nvCxnSpPr>
          <p:cNvPr id="8" name="7 Conector recto de flecha"/>
          <p:cNvCxnSpPr/>
          <p:nvPr/>
        </p:nvCxnSpPr>
        <p:spPr>
          <a:xfrm flipH="1" flipV="1">
            <a:off x="3491880" y="4797152"/>
            <a:ext cx="288032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 de flecha"/>
          <p:cNvCxnSpPr/>
          <p:nvPr/>
        </p:nvCxnSpPr>
        <p:spPr>
          <a:xfrm flipH="1" flipV="1">
            <a:off x="3275856" y="1556792"/>
            <a:ext cx="864096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creenshot_2018-01-26-16-51-5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32656"/>
            <a:ext cx="4752528" cy="2970330"/>
          </a:xfrm>
          <a:prstGeom prst="rect">
            <a:avLst/>
          </a:prstGeom>
        </p:spPr>
      </p:pic>
      <p:pic>
        <p:nvPicPr>
          <p:cNvPr id="5" name="4 Imagen" descr="Screenshot_2018-01-26-16-51-4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1800" y="3429000"/>
            <a:ext cx="5486400" cy="342900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ili\Documents\instituto\curso\Screenshot_2018-01-19-13-35-4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620688"/>
            <a:ext cx="7416824" cy="4635515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427984" y="260648"/>
            <a:ext cx="3744416" cy="3693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Debemos seleccionar el curso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1835696" y="5445224"/>
            <a:ext cx="6048672" cy="64633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Una vez seleccionadas las categorías a usar podremos ponderarlas</a:t>
            </a:r>
            <a:endParaRPr lang="es-ES" dirty="0"/>
          </a:p>
        </p:txBody>
      </p:sp>
      <p:cxnSp>
        <p:nvCxnSpPr>
          <p:cNvPr id="8" name="7 Conector recto de flecha"/>
          <p:cNvCxnSpPr/>
          <p:nvPr/>
        </p:nvCxnSpPr>
        <p:spPr>
          <a:xfrm flipH="1">
            <a:off x="3131840" y="692696"/>
            <a:ext cx="2376264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 de flecha"/>
          <p:cNvCxnSpPr/>
          <p:nvPr/>
        </p:nvCxnSpPr>
        <p:spPr>
          <a:xfrm flipV="1">
            <a:off x="3059832" y="4149080"/>
            <a:ext cx="792088" cy="13681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 de flecha"/>
          <p:cNvCxnSpPr/>
          <p:nvPr/>
        </p:nvCxnSpPr>
        <p:spPr>
          <a:xfrm flipV="1">
            <a:off x="5220072" y="4293096"/>
            <a:ext cx="2016224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Pili\Documents\instituto\curso\Screenshot_2018-01-19-13-36-0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908720"/>
            <a:ext cx="7151440" cy="446965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331640" y="332656"/>
            <a:ext cx="6192688" cy="3693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Permite activar o desactivar el registro de actitud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1259632" y="5733256"/>
            <a:ext cx="6624736" cy="646331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Podemos elegir qué queremos mostrar a las familias ( Comentarios, actitud)</a:t>
            </a:r>
            <a:endParaRPr lang="es-ES" dirty="0"/>
          </a:p>
        </p:txBody>
      </p:sp>
      <p:cxnSp>
        <p:nvCxnSpPr>
          <p:cNvPr id="9" name="8 Conector recto de flecha"/>
          <p:cNvCxnSpPr/>
          <p:nvPr/>
        </p:nvCxnSpPr>
        <p:spPr>
          <a:xfrm>
            <a:off x="5436096" y="692696"/>
            <a:ext cx="1584176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10 Conector recto de flecha"/>
          <p:cNvCxnSpPr/>
          <p:nvPr/>
        </p:nvCxnSpPr>
        <p:spPr>
          <a:xfrm flipV="1">
            <a:off x="4644008" y="2996952"/>
            <a:ext cx="2088232" cy="26642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 de flecha"/>
          <p:cNvCxnSpPr/>
          <p:nvPr/>
        </p:nvCxnSpPr>
        <p:spPr>
          <a:xfrm flipV="1">
            <a:off x="5508104" y="3501008"/>
            <a:ext cx="1584176" cy="21602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187624" y="548680"/>
            <a:ext cx="568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899592" y="188640"/>
            <a:ext cx="7056784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Nos permite ver todas las actividades evaluables de una evaluación</a:t>
            </a:r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7092280" y="1124744"/>
            <a:ext cx="1584176" cy="2031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_tradnl" dirty="0" smtClean="0"/>
              <a:t>Si seleccionamos</a:t>
            </a:r>
          </a:p>
          <a:p>
            <a:pPr algn="ctr"/>
            <a:r>
              <a:rPr lang="es-ES_tradnl" dirty="0" smtClean="0"/>
              <a:t>Una actividad podemos ver sus características y editarla </a:t>
            </a:r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827584" y="5373216"/>
            <a:ext cx="2160240" cy="646331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Podemos crear una nueva actividad</a:t>
            </a:r>
            <a:endParaRPr lang="es-ES" dirty="0"/>
          </a:p>
        </p:txBody>
      </p:sp>
      <p:pic>
        <p:nvPicPr>
          <p:cNvPr id="4099" name="Picture 3" descr="C:\Users\Pili\Documents\instituto\curso\Screenshot_2018-01-19-13-37-1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052736"/>
            <a:ext cx="6316147" cy="3947592"/>
          </a:xfrm>
          <a:prstGeom prst="rect">
            <a:avLst/>
          </a:prstGeom>
          <a:noFill/>
        </p:spPr>
      </p:pic>
      <p:cxnSp>
        <p:nvCxnSpPr>
          <p:cNvPr id="17" name="16 Conector recto de flecha"/>
          <p:cNvCxnSpPr/>
          <p:nvPr/>
        </p:nvCxnSpPr>
        <p:spPr>
          <a:xfrm flipH="1">
            <a:off x="2411760" y="620688"/>
            <a:ext cx="288032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18 Conector recto de flecha"/>
          <p:cNvCxnSpPr/>
          <p:nvPr/>
        </p:nvCxnSpPr>
        <p:spPr>
          <a:xfrm flipH="1">
            <a:off x="1835696" y="1772816"/>
            <a:ext cx="4896544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20 Conector recto de flecha"/>
          <p:cNvCxnSpPr/>
          <p:nvPr/>
        </p:nvCxnSpPr>
        <p:spPr>
          <a:xfrm flipV="1">
            <a:off x="1619672" y="4797152"/>
            <a:ext cx="72008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Pili\Documents\instituto\curso\Screenshot_2018-01-19-13-37-0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836712"/>
            <a:ext cx="6912768" cy="432048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259632" y="5445224"/>
            <a:ext cx="6768752" cy="36933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Tras crear la nueva actividad no debemos olvidarnos de guardarla</a:t>
            </a:r>
            <a:endParaRPr lang="es-ES" dirty="0"/>
          </a:p>
        </p:txBody>
      </p:sp>
      <p:cxnSp>
        <p:nvCxnSpPr>
          <p:cNvPr id="7" name="6 Conector recto de flecha"/>
          <p:cNvCxnSpPr/>
          <p:nvPr/>
        </p:nvCxnSpPr>
        <p:spPr>
          <a:xfrm flipV="1">
            <a:off x="4716016" y="5085184"/>
            <a:ext cx="72008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es-ES_tradnl" dirty="0" smtClean="0"/>
              <a:t>Resumen del cuaderno de clase</a:t>
            </a:r>
            <a:endParaRPr lang="es-ES" dirty="0"/>
          </a:p>
        </p:txBody>
      </p:sp>
      <p:pic>
        <p:nvPicPr>
          <p:cNvPr id="4" name="3 Marcador de contenido" descr="Screenshot_2018-01-24-18-31-03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9" y="1340768"/>
            <a:ext cx="6552728" cy="4095455"/>
          </a:xfrm>
        </p:spPr>
      </p:pic>
      <p:sp>
        <p:nvSpPr>
          <p:cNvPr id="5" name="4 Rectángulo"/>
          <p:cNvSpPr/>
          <p:nvPr/>
        </p:nvSpPr>
        <p:spPr>
          <a:xfrm>
            <a:off x="1115616" y="2636912"/>
            <a:ext cx="936104" cy="27363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899592" y="5589240"/>
            <a:ext cx="6408712" cy="64633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Nos permite acceder a todos los registro realizados durante una evaluación incluyendo las faltas de asistencia.</a:t>
            </a:r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7164288" y="2132856"/>
            <a:ext cx="15841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 smtClean="0"/>
              <a:t>Deslizando el dedo podemos ver todas las actividades</a:t>
            </a: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2915816" y="1556792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creenshot_2018-01-26-16-52-3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412776"/>
            <a:ext cx="8100392" cy="5062745"/>
          </a:xfrm>
          <a:prstGeom prst="rect">
            <a:avLst/>
          </a:prstGeom>
        </p:spPr>
      </p:pic>
      <p:sp>
        <p:nvSpPr>
          <p:cNvPr id="5" name="4 Rectángulo redondeado"/>
          <p:cNvSpPr/>
          <p:nvPr/>
        </p:nvSpPr>
        <p:spPr>
          <a:xfrm>
            <a:off x="1259632" y="3645024"/>
            <a:ext cx="1584176" cy="27363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043608" y="404664"/>
            <a:ext cx="7272808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También podemos acceder a la ficha del alumno/a y al registro de actividades diarias</a:t>
            </a:r>
            <a:endParaRPr lang="es-ES" dirty="0"/>
          </a:p>
        </p:txBody>
      </p:sp>
      <p:cxnSp>
        <p:nvCxnSpPr>
          <p:cNvPr id="8" name="7 Conector recto de flecha"/>
          <p:cNvCxnSpPr/>
          <p:nvPr/>
        </p:nvCxnSpPr>
        <p:spPr>
          <a:xfrm flipH="1">
            <a:off x="2771800" y="1124744"/>
            <a:ext cx="1296144" cy="20162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7" name="6 Rectángulo"/>
          <p:cNvSpPr/>
          <p:nvPr/>
        </p:nvSpPr>
        <p:spPr>
          <a:xfrm>
            <a:off x="6588224" y="2276872"/>
            <a:ext cx="1296144" cy="144016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Screenshot_2018-01-24-18-33-16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51520" y="476672"/>
            <a:ext cx="5582802" cy="3489251"/>
          </a:xfrm>
        </p:spPr>
      </p:pic>
      <p:sp>
        <p:nvSpPr>
          <p:cNvPr id="5" name="4 Rectángulo"/>
          <p:cNvSpPr/>
          <p:nvPr/>
        </p:nvSpPr>
        <p:spPr>
          <a:xfrm>
            <a:off x="899592" y="1556792"/>
            <a:ext cx="936104" cy="23762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6084168" y="908720"/>
            <a:ext cx="2664296" cy="230832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Al final de la pantalla aparece la propuesta de nota y el ajuste. Si lo trasladamos a la casilla evaluación y validamos tendremos nuestras notas de evaluación grabadas en séneca.</a:t>
            </a:r>
            <a:endParaRPr lang="es-ES" dirty="0"/>
          </a:p>
        </p:txBody>
      </p:sp>
      <p:pic>
        <p:nvPicPr>
          <p:cNvPr id="7" name="6 Imagen" descr="Screenshot_2018-01-24-18-33-2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2" y="4077072"/>
            <a:ext cx="3816424" cy="2385265"/>
          </a:xfrm>
          <a:prstGeom prst="rect">
            <a:avLst/>
          </a:prstGeom>
        </p:spPr>
      </p:pic>
      <p:cxnSp>
        <p:nvCxnSpPr>
          <p:cNvPr id="9" name="8 Conector recto de flecha"/>
          <p:cNvCxnSpPr/>
          <p:nvPr/>
        </p:nvCxnSpPr>
        <p:spPr>
          <a:xfrm flipH="1">
            <a:off x="3995936" y="4005064"/>
            <a:ext cx="2592288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10 Conector recto de flecha"/>
          <p:cNvCxnSpPr/>
          <p:nvPr/>
        </p:nvCxnSpPr>
        <p:spPr>
          <a:xfrm flipH="1">
            <a:off x="4716016" y="1196752"/>
            <a:ext cx="1368152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 de flecha"/>
          <p:cNvCxnSpPr/>
          <p:nvPr/>
        </p:nvCxnSpPr>
        <p:spPr>
          <a:xfrm flipH="1">
            <a:off x="5220072" y="1556792"/>
            <a:ext cx="792088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CuadroTexto"/>
          <p:cNvSpPr txBox="1"/>
          <p:nvPr/>
        </p:nvSpPr>
        <p:spPr>
          <a:xfrm>
            <a:off x="6660232" y="3717032"/>
            <a:ext cx="1944216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Traslado masivo</a:t>
            </a:r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3275856" y="1052736"/>
            <a:ext cx="936104" cy="144016"/>
          </a:xfrm>
          <a:prstGeom prst="rect">
            <a:avLst/>
          </a:prstGeom>
          <a:solidFill>
            <a:srgbClr val="2844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627784" y="4437112"/>
            <a:ext cx="648072" cy="144016"/>
          </a:xfrm>
          <a:prstGeom prst="rect">
            <a:avLst/>
          </a:prstGeom>
          <a:solidFill>
            <a:srgbClr val="1414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Concurrenci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</TotalTime>
  <Words>793</Words>
  <Application>Microsoft Office PowerPoint</Application>
  <PresentationFormat>Presentación en pantalla (4:3)</PresentationFormat>
  <Paragraphs>101</Paragraphs>
  <Slides>37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37</vt:i4>
      </vt:variant>
    </vt:vector>
  </HeadingPairs>
  <TitlesOfParts>
    <vt:vector size="40" baseType="lpstr">
      <vt:lpstr>Arial</vt:lpstr>
      <vt:lpstr>Calibri</vt:lpstr>
      <vt:lpstr>Tema de Office</vt:lpstr>
      <vt:lpstr>iSéneca: CUADERNO DIGITAL</vt:lpstr>
      <vt:lpstr>INSTALACIÓN</vt:lpstr>
      <vt:lpstr>Acceso a la aplicación </vt:lpstr>
      <vt:lpstr>MENÚ Y PANTALLA INICIO </vt:lpstr>
      <vt:lpstr>OTRAS: Preferencias </vt:lpstr>
      <vt:lpstr>UTILIDADES: Mis datos </vt:lpstr>
      <vt:lpstr>UTILIDADES: Comunicaciones</vt:lpstr>
      <vt:lpstr>CENTRO: datos del centro</vt:lpstr>
      <vt:lpstr>CENTRO: cambio de centro y perfil</vt:lpstr>
      <vt:lpstr>CENTRO: calendario</vt:lpstr>
      <vt:lpstr>Tablón de anuncios</vt:lpstr>
      <vt:lpstr>Firma de documentos</vt:lpstr>
      <vt:lpstr>Relación de alumnado </vt:lpstr>
      <vt:lpstr>ALUMNADO: Mis observaciones </vt:lpstr>
      <vt:lpstr> ALUMNADO: Observaciones compartidas </vt:lpstr>
      <vt:lpstr>  Agenda y horario de clase </vt:lpstr>
      <vt:lpstr>Creación de un nuevo evento en la agenda</vt:lpstr>
      <vt:lpstr>ALUMNADO: Ausencias </vt:lpstr>
      <vt:lpstr> Comunicaciones de ausencias/ justificaciones de ausencia. </vt:lpstr>
      <vt:lpstr> Ausencias de hoy/ Histórico de ausencias.  </vt:lpstr>
      <vt:lpstr>ALUMNADO: calificaciones </vt:lpstr>
      <vt:lpstr>Presentación de PowerPoint</vt:lpstr>
      <vt:lpstr>Cuaderno de clase.</vt:lpstr>
      <vt:lpstr>ALUMNADO: cuaderno de clase.</vt:lpstr>
      <vt:lpstr>Presentación de PowerPoint</vt:lpstr>
      <vt:lpstr>Presentación de PowerPoint</vt:lpstr>
      <vt:lpstr>Presentación de PowerPoint</vt:lpstr>
      <vt:lpstr>Configuración del cuaderno: Parámetros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Resumen del cuaderno de clase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Pili</dc:creator>
  <cp:lastModifiedBy>Usuario de Windows</cp:lastModifiedBy>
  <cp:revision>73</cp:revision>
  <dcterms:created xsi:type="dcterms:W3CDTF">2016-10-20T22:16:58Z</dcterms:created>
  <dcterms:modified xsi:type="dcterms:W3CDTF">2019-11-25T18:28:13Z</dcterms:modified>
</cp:coreProperties>
</file>